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321" r:id="rId2"/>
    <p:sldId id="540" r:id="rId3"/>
    <p:sldId id="545" r:id="rId4"/>
    <p:sldId id="541" r:id="rId5"/>
    <p:sldId id="542" r:id="rId6"/>
    <p:sldId id="543" r:id="rId7"/>
    <p:sldId id="544" r:id="rId8"/>
    <p:sldId id="539" r:id="rId9"/>
    <p:sldId id="320" r:id="rId10"/>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7" autoAdjust="0"/>
    <p:restoredTop sz="90409" autoAdjust="0"/>
  </p:normalViewPr>
  <p:slideViewPr>
    <p:cSldViewPr>
      <p:cViewPr varScale="1">
        <p:scale>
          <a:sx n="70" d="100"/>
          <a:sy n="70"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11387ACB-DB90-412E-BEE4-9467F3847B39}" type="datetimeFigureOut">
              <a:rPr lang="en-US" smtClean="0"/>
              <a:pPr/>
              <a:t>30/09/2017</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E121BCE0-FEE5-419E-811F-6B9C7B5C4599}" type="slidenum">
              <a:rPr lang="en-US" smtClean="0"/>
              <a:pPr/>
              <a:t>‹#›</a:t>
            </a:fld>
            <a:endParaRPr lang="en-US"/>
          </a:p>
        </p:txBody>
      </p:sp>
    </p:spTree>
    <p:extLst>
      <p:ext uri="{BB962C8B-B14F-4D97-AF65-F5344CB8AC3E}">
        <p14:creationId xmlns:p14="http://schemas.microsoft.com/office/powerpoint/2010/main" val="24670207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2EC6F9F1-6873-4838-9D35-EB5E7D305DF0}" type="datetimeFigureOut">
              <a:rPr lang="en-US"/>
              <a:pPr>
                <a:defRPr/>
              </a:pPr>
              <a:t>30/09/2017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3DAA29CB-272C-4993-9C07-BBA69349B8E6}" type="slidenum">
              <a:rPr lang="en-US"/>
              <a:pPr>
                <a:defRPr/>
              </a:pPr>
              <a:t>‹#›</a:t>
            </a:fld>
            <a:endParaRPr lang="en-US"/>
          </a:p>
        </p:txBody>
      </p:sp>
    </p:spTree>
    <p:extLst>
      <p:ext uri="{BB962C8B-B14F-4D97-AF65-F5344CB8AC3E}">
        <p14:creationId xmlns:p14="http://schemas.microsoft.com/office/powerpoint/2010/main" val="756578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88490F-A469-477E-8B1A-A3E21C1D5E2A}" type="slidenum">
              <a:rPr lang="en-US" smtClean="0"/>
              <a:pPr/>
              <a:t>1</a:t>
            </a:fld>
            <a:endParaRPr lang="en-US"/>
          </a:p>
        </p:txBody>
      </p:sp>
    </p:spTree>
    <p:extLst>
      <p:ext uri="{BB962C8B-B14F-4D97-AF65-F5344CB8AC3E}">
        <p14:creationId xmlns:p14="http://schemas.microsoft.com/office/powerpoint/2010/main" val="33381763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6048375"/>
            <a:ext cx="2762250" cy="809625"/>
          </a:xfrm>
          <a:custGeom>
            <a:avLst/>
            <a:gdLst/>
            <a:ahLst/>
            <a:cxnLst>
              <a:cxn ang="0">
                <a:pos x="0" y="0"/>
              </a:cxn>
              <a:cxn ang="0">
                <a:pos x="0" y="510"/>
              </a:cxn>
              <a:cxn ang="0">
                <a:pos x="1740" y="510"/>
              </a:cxn>
              <a:cxn ang="0">
                <a:pos x="1595" y="30"/>
              </a:cxn>
              <a:cxn ang="0">
                <a:pos x="0" y="0"/>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w="9525">
            <a:noFill/>
            <a:round/>
            <a:headEnd/>
            <a:tailEnd/>
          </a:ln>
          <a:effectLst/>
        </p:spPr>
        <p:txBody>
          <a:bodyPr/>
          <a:lstStyle/>
          <a:p>
            <a:endParaRPr lang="en-US"/>
          </a:p>
        </p:txBody>
      </p:sp>
      <p:sp>
        <p:nvSpPr>
          <p:cNvPr id="3113" name="Freeform 41"/>
          <p:cNvSpPr>
            <a:spLocks/>
          </p:cNvSpPr>
          <p:nvPr/>
        </p:nvSpPr>
        <p:spPr bwMode="gray">
          <a:xfrm>
            <a:off x="2590800" y="4705350"/>
            <a:ext cx="6400800" cy="2152650"/>
          </a:xfrm>
          <a:custGeom>
            <a:avLst/>
            <a:gdLst/>
            <a:ahLst/>
            <a:cxnLst>
              <a:cxn ang="0">
                <a:pos x="1116" y="0"/>
              </a:cxn>
              <a:cxn ang="0">
                <a:pos x="3840" y="636"/>
              </a:cxn>
              <a:cxn ang="0">
                <a:pos x="4032" y="1356"/>
              </a:cxn>
              <a:cxn ang="0">
                <a:pos x="288" y="1356"/>
              </a:cxn>
              <a:cxn ang="0">
                <a:pos x="0" y="828"/>
              </a:cxn>
              <a:cxn ang="0">
                <a:pos x="1116" y="0"/>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w="9525">
            <a:noFill/>
            <a:round/>
            <a:headEnd/>
            <a:tailEnd/>
          </a:ln>
          <a:effectLst/>
        </p:spPr>
        <p:txBody>
          <a:bodyPr/>
          <a:lstStyle/>
          <a:p>
            <a:endParaRPr lang="en-US"/>
          </a:p>
        </p:txBody>
      </p:sp>
      <p:sp>
        <p:nvSpPr>
          <p:cNvPr id="3114" name="Freeform 42"/>
          <p:cNvSpPr>
            <a:spLocks/>
          </p:cNvSpPr>
          <p:nvPr/>
        </p:nvSpPr>
        <p:spPr bwMode="gray">
          <a:xfrm>
            <a:off x="4400550" y="781050"/>
            <a:ext cx="4743450" cy="5048250"/>
          </a:xfrm>
          <a:custGeom>
            <a:avLst/>
            <a:gdLst/>
            <a:ahLst/>
            <a:cxnLst>
              <a:cxn ang="0">
                <a:pos x="510" y="1098"/>
              </a:cxn>
              <a:cxn ang="0">
                <a:pos x="2280" y="0"/>
              </a:cxn>
              <a:cxn ang="0">
                <a:pos x="2988" y="342"/>
              </a:cxn>
              <a:cxn ang="0">
                <a:pos x="2988" y="2772"/>
              </a:cxn>
              <a:cxn ang="0">
                <a:pos x="1452" y="3060"/>
              </a:cxn>
              <a:cxn ang="0">
                <a:pos x="0" y="2406"/>
              </a:cxn>
              <a:cxn ang="0">
                <a:pos x="510" y="1098"/>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w="9525">
            <a:noFill/>
            <a:round/>
            <a:headEnd/>
            <a:tailEnd/>
          </a:ln>
          <a:effectLst/>
        </p:spPr>
        <p:txBody>
          <a:bodyPr/>
          <a:lstStyle/>
          <a:p>
            <a:endParaRPr lang="en-US"/>
          </a:p>
        </p:txBody>
      </p:sp>
      <p:sp>
        <p:nvSpPr>
          <p:cNvPr id="3115" name="Freeform 43"/>
          <p:cNvSpPr>
            <a:spLocks/>
          </p:cNvSpPr>
          <p:nvPr/>
        </p:nvSpPr>
        <p:spPr bwMode="gray">
          <a:xfrm>
            <a:off x="4800600" y="0"/>
            <a:ext cx="3276600" cy="2409825"/>
          </a:xfrm>
          <a:custGeom>
            <a:avLst/>
            <a:gdLst/>
            <a:ahLst/>
            <a:cxnLst>
              <a:cxn ang="0">
                <a:pos x="0" y="0"/>
              </a:cxn>
              <a:cxn ang="0">
                <a:pos x="276" y="1518"/>
              </a:cxn>
              <a:cxn ang="0">
                <a:pos x="2064" y="0"/>
              </a:cxn>
              <a:cxn ang="0">
                <a:pos x="0" y="0"/>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w="9525">
            <a:noFill/>
            <a:round/>
            <a:headEnd/>
            <a:tailEnd/>
          </a:ln>
          <a:effectLst/>
        </p:spPr>
        <p:txBody>
          <a:bodyPr/>
          <a:lstStyle/>
          <a:p>
            <a:endParaRPr lang="en-US"/>
          </a:p>
        </p:txBody>
      </p:sp>
      <p:sp>
        <p:nvSpPr>
          <p:cNvPr id="3151" name="Freeform 79"/>
          <p:cNvSpPr>
            <a:spLocks/>
          </p:cNvSpPr>
          <p:nvPr/>
        </p:nvSpPr>
        <p:spPr bwMode="gray">
          <a:xfrm>
            <a:off x="0" y="0"/>
            <a:ext cx="6583363" cy="7267575"/>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w="9525">
            <a:noFill/>
            <a:round/>
            <a:headEnd/>
            <a:tailEnd/>
          </a:ln>
          <a:effectLst/>
        </p:spPr>
        <p:txBody>
          <a:bodyPr/>
          <a:lstStyle/>
          <a:p>
            <a:endParaRPr lang="en-US"/>
          </a:p>
        </p:txBody>
      </p:sp>
      <p:sp>
        <p:nvSpPr>
          <p:cNvPr id="3117" name="Freeform 45"/>
          <p:cNvSpPr>
            <a:spLocks/>
          </p:cNvSpPr>
          <p:nvPr/>
        </p:nvSpPr>
        <p:spPr bwMode="gray">
          <a:xfrm>
            <a:off x="0" y="0"/>
            <a:ext cx="6372225" cy="7072313"/>
          </a:xfrm>
          <a:custGeom>
            <a:avLst/>
            <a:gdLst/>
            <a:ahLst/>
            <a:cxnLst>
              <a:cxn ang="0">
                <a:pos x="0" y="0"/>
              </a:cxn>
              <a:cxn ang="0">
                <a:pos x="3612" y="0"/>
              </a:cxn>
              <a:cxn ang="0">
                <a:pos x="3222" y="3042"/>
              </a:cxn>
              <a:cxn ang="0">
                <a:pos x="0" y="3744"/>
              </a:cxn>
              <a:cxn ang="0">
                <a:pos x="0" y="0"/>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w="9525">
            <a:noFill/>
            <a:round/>
            <a:headEnd/>
            <a:tailEnd/>
          </a:ln>
          <a:effectLst/>
        </p:spPr>
        <p:txBody>
          <a:bodyPr/>
          <a:lstStyle/>
          <a:p>
            <a:endParaRPr lang="en-US"/>
          </a:p>
        </p:txBody>
      </p:sp>
      <p:sp>
        <p:nvSpPr>
          <p:cNvPr id="3119" name="Line 47"/>
          <p:cNvSpPr>
            <a:spLocks noChangeShapeType="1"/>
          </p:cNvSpPr>
          <p:nvPr/>
        </p:nvSpPr>
        <p:spPr bwMode="gray">
          <a:xfrm>
            <a:off x="250825" y="1588"/>
            <a:ext cx="0" cy="601503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0" name="Line 48"/>
          <p:cNvSpPr>
            <a:spLocks noChangeShapeType="1"/>
          </p:cNvSpPr>
          <p:nvPr/>
        </p:nvSpPr>
        <p:spPr bwMode="gray">
          <a:xfrm>
            <a:off x="1293813" y="1588"/>
            <a:ext cx="0" cy="62071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1" name="Line 49"/>
          <p:cNvSpPr>
            <a:spLocks noChangeShapeType="1"/>
          </p:cNvSpPr>
          <p:nvPr/>
        </p:nvSpPr>
        <p:spPr bwMode="gray">
          <a:xfrm>
            <a:off x="2338388" y="1588"/>
            <a:ext cx="0" cy="6183312"/>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2" name="Line 50"/>
          <p:cNvSpPr>
            <a:spLocks noChangeShapeType="1"/>
          </p:cNvSpPr>
          <p:nvPr/>
        </p:nvSpPr>
        <p:spPr bwMode="gray">
          <a:xfrm>
            <a:off x="3382963" y="1588"/>
            <a:ext cx="0" cy="59721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3" name="Line 51"/>
          <p:cNvSpPr>
            <a:spLocks noChangeShapeType="1"/>
          </p:cNvSpPr>
          <p:nvPr/>
        </p:nvSpPr>
        <p:spPr bwMode="gray">
          <a:xfrm>
            <a:off x="4427538" y="1588"/>
            <a:ext cx="0" cy="5449887"/>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5" name="Line 53"/>
          <p:cNvSpPr>
            <a:spLocks noChangeShapeType="1"/>
          </p:cNvSpPr>
          <p:nvPr/>
        </p:nvSpPr>
        <p:spPr bwMode="gray">
          <a:xfrm rot="5400000">
            <a:off x="2913063" y="-2654300"/>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6" name="Line 54"/>
          <p:cNvSpPr>
            <a:spLocks noChangeShapeType="1"/>
          </p:cNvSpPr>
          <p:nvPr/>
        </p:nvSpPr>
        <p:spPr bwMode="gray">
          <a:xfrm rot="5400000">
            <a:off x="3006725" y="-1682750"/>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7" name="Line 55"/>
          <p:cNvSpPr>
            <a:spLocks noChangeShapeType="1"/>
          </p:cNvSpPr>
          <p:nvPr/>
        </p:nvSpPr>
        <p:spPr bwMode="gray">
          <a:xfrm rot="5400000">
            <a:off x="3011488" y="-622300"/>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8" name="Line 56"/>
          <p:cNvSpPr>
            <a:spLocks noChangeShapeType="1"/>
          </p:cNvSpPr>
          <p:nvPr/>
        </p:nvSpPr>
        <p:spPr bwMode="gray">
          <a:xfrm rot="5400000">
            <a:off x="2907507" y="548481"/>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29" name="Line 57"/>
          <p:cNvSpPr>
            <a:spLocks noChangeShapeType="1"/>
          </p:cNvSpPr>
          <p:nvPr/>
        </p:nvSpPr>
        <p:spPr bwMode="gray">
          <a:xfrm rot="5400000">
            <a:off x="2666207" y="1854993"/>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30" name="Line 58"/>
          <p:cNvSpPr>
            <a:spLocks noChangeShapeType="1"/>
          </p:cNvSpPr>
          <p:nvPr/>
        </p:nvSpPr>
        <p:spPr bwMode="gray">
          <a:xfrm rot="5400000">
            <a:off x="2115344" y="3472656"/>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31" name="Rectangle 59"/>
          <p:cNvSpPr>
            <a:spLocks noChangeArrowheads="1"/>
          </p:cNvSpPr>
          <p:nvPr/>
        </p:nvSpPr>
        <p:spPr bwMode="gray">
          <a:xfrm>
            <a:off x="2362200" y="277813"/>
            <a:ext cx="1012825" cy="1025525"/>
          </a:xfrm>
          <a:prstGeom prst="rect">
            <a:avLst/>
          </a:prstGeom>
          <a:solidFill>
            <a:srgbClr val="FFFFFF">
              <a:alpha val="50000"/>
            </a:srgbClr>
          </a:solidFill>
          <a:ln w="9525">
            <a:noFill/>
            <a:miter lim="800000"/>
            <a:headEnd/>
            <a:tailEnd/>
          </a:ln>
          <a:effectLst/>
        </p:spPr>
        <p:txBody>
          <a:bodyPr wrap="none" anchor="ctr"/>
          <a:lstStyle/>
          <a:p>
            <a:endParaRPr lang="en-US"/>
          </a:p>
        </p:txBody>
      </p:sp>
      <p:sp>
        <p:nvSpPr>
          <p:cNvPr id="3132" name="Rectangle 60"/>
          <p:cNvSpPr>
            <a:spLocks noChangeArrowheads="1"/>
          </p:cNvSpPr>
          <p:nvPr/>
        </p:nvSpPr>
        <p:spPr bwMode="gray">
          <a:xfrm>
            <a:off x="285750" y="2427288"/>
            <a:ext cx="1012825"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33" name="Rectangle 61"/>
          <p:cNvSpPr>
            <a:spLocks noChangeArrowheads="1"/>
          </p:cNvSpPr>
          <p:nvPr/>
        </p:nvSpPr>
        <p:spPr bwMode="gray">
          <a:xfrm>
            <a:off x="0" y="271463"/>
            <a:ext cx="250825"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34" name="Rectangle 62"/>
          <p:cNvSpPr>
            <a:spLocks noChangeArrowheads="1"/>
          </p:cNvSpPr>
          <p:nvPr/>
        </p:nvSpPr>
        <p:spPr bwMode="gray">
          <a:xfrm>
            <a:off x="1331913" y="1588"/>
            <a:ext cx="1012825" cy="234950"/>
          </a:xfrm>
          <a:prstGeom prst="rect">
            <a:avLst/>
          </a:prstGeom>
          <a:solidFill>
            <a:srgbClr val="FFFFFF">
              <a:alpha val="50000"/>
            </a:srgbClr>
          </a:solidFill>
          <a:ln w="9525">
            <a:noFill/>
            <a:miter lim="800000"/>
            <a:headEnd/>
            <a:tailEnd/>
          </a:ln>
          <a:effectLst/>
        </p:spPr>
        <p:txBody>
          <a:bodyPr wrap="none" anchor="ctr"/>
          <a:lstStyle/>
          <a:p>
            <a:endParaRPr lang="en-US"/>
          </a:p>
        </p:txBody>
      </p:sp>
      <p:sp>
        <p:nvSpPr>
          <p:cNvPr id="3136" name="Freeform 64"/>
          <p:cNvSpPr>
            <a:spLocks/>
          </p:cNvSpPr>
          <p:nvPr/>
        </p:nvSpPr>
        <p:spPr bwMode="gray">
          <a:xfrm>
            <a:off x="2365375" y="4541838"/>
            <a:ext cx="1009650" cy="1033462"/>
          </a:xfrm>
          <a:custGeom>
            <a:avLst/>
            <a:gdLst/>
            <a:ahLst/>
            <a:cxnLst>
              <a:cxn ang="0">
                <a:pos x="0" y="0"/>
              </a:cxn>
              <a:cxn ang="0">
                <a:pos x="0" y="645"/>
              </a:cxn>
              <a:cxn ang="0">
                <a:pos x="636" y="651"/>
              </a:cxn>
              <a:cxn ang="0">
                <a:pos x="632" y="0"/>
              </a:cxn>
              <a:cxn ang="0">
                <a:pos x="0" y="0"/>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w="9525">
            <a:noFill/>
            <a:round/>
            <a:headEnd/>
            <a:tailEnd/>
          </a:ln>
          <a:effectLst/>
        </p:spPr>
        <p:txBody>
          <a:bodyPr/>
          <a:lstStyle/>
          <a:p>
            <a:endParaRPr lang="en-US"/>
          </a:p>
        </p:txBody>
      </p:sp>
      <p:sp>
        <p:nvSpPr>
          <p:cNvPr id="3103" name="Rectangle 31"/>
          <p:cNvSpPr>
            <a:spLocks noChangeArrowheads="1"/>
          </p:cNvSpPr>
          <p:nvPr/>
        </p:nvSpPr>
        <p:spPr bwMode="gray">
          <a:xfrm>
            <a:off x="285750" y="2435225"/>
            <a:ext cx="1012825" cy="1025525"/>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3075" name="Rectangle 3"/>
          <p:cNvSpPr>
            <a:spLocks noGrp="1" noChangeArrowheads="1"/>
          </p:cNvSpPr>
          <p:nvPr>
            <p:ph type="subTitle" idx="1"/>
          </p:nvPr>
        </p:nvSpPr>
        <p:spPr>
          <a:xfrm>
            <a:off x="333375" y="5867400"/>
            <a:ext cx="6400800" cy="457200"/>
          </a:xfrm>
        </p:spPr>
        <p:txBody>
          <a:bodyPr/>
          <a:lstStyle>
            <a:lvl1pPr marL="0" indent="0">
              <a:buFontTx/>
              <a:buNone/>
              <a:defRPr sz="1600">
                <a:latin typeface="Arial" pitchFamily="34" charset="0"/>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407150"/>
            <a:ext cx="2133600" cy="314325"/>
          </a:xfrm>
        </p:spPr>
        <p:txBody>
          <a:bodyPr/>
          <a:lstStyle>
            <a:lvl1pPr>
              <a:defRPr/>
            </a:lvl1pPr>
          </a:lstStyle>
          <a:p>
            <a:pPr>
              <a:defRPr/>
            </a:pPr>
            <a:fld id="{2945B587-71E3-45FB-9D60-DF39002B89F3}" type="datetimeFigureOut">
              <a:rPr lang="en-US" smtClean="0"/>
              <a:pPr>
                <a:defRPr/>
              </a:pPr>
              <a:t>30/09/2017</a:t>
            </a:fld>
            <a:endParaRPr lang="en-US"/>
          </a:p>
        </p:txBody>
      </p:sp>
      <p:sp>
        <p:nvSpPr>
          <p:cNvPr id="3077" name="Rectangle 5"/>
          <p:cNvSpPr>
            <a:spLocks noGrp="1" noChangeArrowheads="1"/>
          </p:cNvSpPr>
          <p:nvPr>
            <p:ph type="ftr" sz="quarter" idx="3"/>
          </p:nvPr>
        </p:nvSpPr>
        <p:spPr>
          <a:xfrm>
            <a:off x="3124200" y="6407150"/>
            <a:ext cx="2895600" cy="314325"/>
          </a:xfrm>
        </p:spPr>
        <p:txBody>
          <a:bodyPr/>
          <a:lstStyle>
            <a:lvl1pPr>
              <a:defRPr/>
            </a:lvl1pPr>
          </a:lstStyle>
          <a:p>
            <a:pPr>
              <a:defRPr/>
            </a:pPr>
            <a:r>
              <a:rPr lang="en-US" smtClean="0"/>
              <a:t>nguyentheanh</a:t>
            </a:r>
            <a:endParaRPr lang="en-US"/>
          </a:p>
        </p:txBody>
      </p:sp>
      <p:sp>
        <p:nvSpPr>
          <p:cNvPr id="3078" name="Rectangle 6"/>
          <p:cNvSpPr>
            <a:spLocks noGrp="1" noChangeArrowheads="1"/>
          </p:cNvSpPr>
          <p:nvPr>
            <p:ph type="sldNum" sz="quarter" idx="4"/>
          </p:nvPr>
        </p:nvSpPr>
        <p:spPr>
          <a:xfrm>
            <a:off x="6553200" y="6407150"/>
            <a:ext cx="2133600" cy="314325"/>
          </a:xfrm>
        </p:spPr>
        <p:txBody>
          <a:bodyPr/>
          <a:lstStyle>
            <a:lvl1pPr>
              <a:defRPr/>
            </a:lvl1pPr>
          </a:lstStyle>
          <a:p>
            <a:pPr>
              <a:defRPr/>
            </a:pPr>
            <a:fld id="{4F04D1D9-FE91-4149-B565-81307DC9648E}" type="slidenum">
              <a:rPr lang="en-US" smtClean="0"/>
              <a:pPr>
                <a:defRPr/>
              </a:pPr>
              <a:t>‹#›</a:t>
            </a:fld>
            <a:endParaRPr lang="en-US"/>
          </a:p>
        </p:txBody>
      </p:sp>
      <p:grpSp>
        <p:nvGrpSpPr>
          <p:cNvPr id="3143" name="Group 71"/>
          <p:cNvGrpSpPr>
            <a:grpSpLocks/>
          </p:cNvGrpSpPr>
          <p:nvPr/>
        </p:nvGrpSpPr>
        <p:grpSpPr bwMode="auto">
          <a:xfrm>
            <a:off x="8077200" y="0"/>
            <a:ext cx="1076325" cy="6858000"/>
            <a:chOff x="5088" y="0"/>
            <a:chExt cx="678" cy="4320"/>
          </a:xfrm>
        </p:grpSpPr>
        <p:sp>
          <p:nvSpPr>
            <p:cNvPr id="3138" name="Freeform 66"/>
            <p:cNvSpPr>
              <a:spLocks/>
            </p:cNvSpPr>
            <p:nvPr userDrawn="1"/>
          </p:nvSpPr>
          <p:spPr bwMode="gray">
            <a:xfrm>
              <a:off x="5088" y="0"/>
              <a:ext cx="672" cy="702"/>
            </a:xfrm>
            <a:custGeom>
              <a:avLst/>
              <a:gdLst/>
              <a:ahLst/>
              <a:cxnLst>
                <a:cxn ang="0">
                  <a:pos x="0" y="432"/>
                </a:cxn>
                <a:cxn ang="0">
                  <a:pos x="288" y="0"/>
                </a:cxn>
                <a:cxn ang="0">
                  <a:pos x="672" y="0"/>
                </a:cxn>
                <a:cxn ang="0">
                  <a:pos x="672" y="720"/>
                </a:cxn>
                <a:cxn ang="0">
                  <a:pos x="0" y="432"/>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w="9525">
              <a:noFill/>
              <a:round/>
              <a:headEnd/>
              <a:tailEnd/>
            </a:ln>
            <a:effectLst/>
          </p:spPr>
          <p:txBody>
            <a:bodyPr/>
            <a:lstStyle/>
            <a:p>
              <a:endParaRPr lang="en-US"/>
            </a:p>
          </p:txBody>
        </p:sp>
        <p:sp>
          <p:nvSpPr>
            <p:cNvPr id="3139" name="Freeform 67"/>
            <p:cNvSpPr>
              <a:spLocks/>
            </p:cNvSpPr>
            <p:nvPr userDrawn="1"/>
          </p:nvSpPr>
          <p:spPr bwMode="gray">
            <a:xfrm>
              <a:off x="5602" y="3496"/>
              <a:ext cx="164" cy="824"/>
            </a:xfrm>
            <a:custGeom>
              <a:avLst/>
              <a:gdLst/>
              <a:ahLst/>
              <a:cxnLst>
                <a:cxn ang="0">
                  <a:pos x="206" y="0"/>
                </a:cxn>
                <a:cxn ang="0">
                  <a:pos x="0" y="82"/>
                </a:cxn>
                <a:cxn ang="0">
                  <a:pos x="168" y="824"/>
                </a:cxn>
                <a:cxn ang="0">
                  <a:pos x="212" y="822"/>
                </a:cxn>
                <a:cxn ang="0">
                  <a:pos x="206" y="0"/>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w="9525">
              <a:noFill/>
              <a:round/>
              <a:headEnd/>
              <a:tailEnd/>
            </a:ln>
            <a:effectLst/>
          </p:spPr>
          <p:txBody>
            <a:bodyPr/>
            <a:lstStyle/>
            <a:p>
              <a:endParaRPr lang="en-US"/>
            </a:p>
          </p:txBody>
        </p:sp>
      </p:grpSp>
      <p:sp>
        <p:nvSpPr>
          <p:cNvPr id="3152" name="Rectangle 80"/>
          <p:cNvSpPr>
            <a:spLocks noChangeArrowheads="1"/>
          </p:cNvSpPr>
          <p:nvPr/>
        </p:nvSpPr>
        <p:spPr bwMode="gray">
          <a:xfrm>
            <a:off x="5495925" y="1333500"/>
            <a:ext cx="660400" cy="1025525"/>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3153" name="Line 81"/>
          <p:cNvSpPr>
            <a:spLocks noChangeShapeType="1"/>
          </p:cNvSpPr>
          <p:nvPr/>
        </p:nvSpPr>
        <p:spPr bwMode="gray">
          <a:xfrm>
            <a:off x="5480050" y="1588"/>
            <a:ext cx="0" cy="4238625"/>
          </a:xfrm>
          <a:prstGeom prst="line">
            <a:avLst/>
          </a:prstGeom>
          <a:noFill/>
          <a:ln w="9525">
            <a:solidFill>
              <a:srgbClr val="FFFFFF"/>
            </a:solidFill>
            <a:round/>
            <a:headEnd/>
            <a:tailEnd/>
          </a:ln>
          <a:effectLst>
            <a:outerShdw dist="17961" dir="2700000" algn="ctr" rotWithShape="0">
              <a:schemeClr val="accent2">
                <a:alpha val="50000"/>
              </a:schemeClr>
            </a:outerShdw>
          </a:effectLst>
        </p:spPr>
        <p:txBody>
          <a:bodyPr/>
          <a:lstStyle/>
          <a:p>
            <a:endParaRPr lang="en-US"/>
          </a:p>
        </p:txBody>
      </p:sp>
      <p:sp>
        <p:nvSpPr>
          <p:cNvPr id="3154" name="Rectangle 82"/>
          <p:cNvSpPr>
            <a:spLocks noChangeArrowheads="1"/>
          </p:cNvSpPr>
          <p:nvPr/>
        </p:nvSpPr>
        <p:spPr bwMode="gray">
          <a:xfrm>
            <a:off x="4457700" y="3495675"/>
            <a:ext cx="1012825" cy="1025525"/>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3074" name="Rectangle 2"/>
          <p:cNvSpPr>
            <a:spLocks noGrp="1" noChangeArrowheads="1"/>
          </p:cNvSpPr>
          <p:nvPr>
            <p:ph type="ctrTitle"/>
          </p:nvPr>
        </p:nvSpPr>
        <p:spPr bwMode="gray">
          <a:xfrm>
            <a:off x="333375" y="1884363"/>
            <a:ext cx="8229600" cy="1470025"/>
          </a:xfrm>
          <a:effectLst/>
        </p:spPr>
        <p:txBody>
          <a:bodyPr/>
          <a:lstStyle>
            <a:lvl1pPr>
              <a:defRPr sz="4800"/>
            </a:lvl1pPr>
          </a:lstStyle>
          <a:p>
            <a:r>
              <a:rPr lang="en-US" smtClean="0"/>
              <a:t>Click to edit Master title style</a:t>
            </a:r>
            <a:endParaRPr lang="en-US"/>
          </a:p>
        </p:txBody>
      </p:sp>
      <p:pic>
        <p:nvPicPr>
          <p:cNvPr id="3155" name="Picture 83" descr="water"/>
          <p:cNvPicPr>
            <a:picLocks noChangeAspect="1" noChangeArrowheads="1"/>
          </p:cNvPicPr>
          <p:nvPr/>
        </p:nvPicPr>
        <p:blipFill>
          <a:blip r:embed="rId2"/>
          <a:srcRect l="22409" t="16374" b="27486"/>
          <a:stretch>
            <a:fillRect/>
          </a:stretch>
        </p:blipFill>
        <p:spPr bwMode="gray">
          <a:xfrm rot="393398">
            <a:off x="2667000" y="609600"/>
            <a:ext cx="2663825" cy="2197100"/>
          </a:xfrm>
          <a:prstGeom prst="rect">
            <a:avLst/>
          </a:prstGeom>
          <a:noFill/>
        </p:spPr>
      </p:pic>
      <p:sp>
        <p:nvSpPr>
          <p:cNvPr id="38" name="TextBox 37"/>
          <p:cNvSpPr txBox="1"/>
          <p:nvPr/>
        </p:nvSpPr>
        <p:spPr>
          <a:xfrm>
            <a:off x="0" y="6627168"/>
            <a:ext cx="806631" cy="230832"/>
          </a:xfrm>
          <a:prstGeom prst="rect">
            <a:avLst/>
          </a:prstGeom>
          <a:noFill/>
        </p:spPr>
        <p:txBody>
          <a:bodyPr wrap="none" rtlCol="0">
            <a:spAutoFit/>
          </a:bodyPr>
          <a:lstStyle/>
          <a:p>
            <a:r>
              <a:rPr lang="en-US" sz="900" smtClean="0">
                <a:latin typeface="+mn-lt"/>
              </a:rPr>
              <a:t>www.gxd.vn</a:t>
            </a:r>
            <a:endParaRPr lang="en-US" sz="900">
              <a:latin typeface="+mn-lt"/>
            </a:endParaRPr>
          </a:p>
        </p:txBody>
      </p:sp>
      <p:pic>
        <p:nvPicPr>
          <p:cNvPr id="39" name="Picture 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1400" y="5562600"/>
            <a:ext cx="1219200" cy="887081"/>
          </a:xfrm>
          <a:prstGeom prst="rect">
            <a:avLst/>
          </a:prstGeom>
        </p:spPr>
      </p:pic>
      <p:pic>
        <p:nvPicPr>
          <p:cNvPr id="40" name="Picture 199" descr="http://tatthanh.com.vn/pic/Customer/kinhtexaydung635417542294240643.jpg.ashx"/>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5562600"/>
            <a:ext cx="1371600" cy="8784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AC3458-5771-4BD5-93B2-D400197D8851}" type="datetimeFigureOut">
              <a:rPr lang="en-US" smtClean="0"/>
              <a:pPr>
                <a:defRPr/>
              </a:pPr>
              <a:t>30/09/2017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530945-5420-40B0-8C82-3EC117324DA8}"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25438"/>
            <a:ext cx="2057400" cy="5800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25438"/>
            <a:ext cx="6019800" cy="5800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FBFB8B-3612-43A2-B9E0-70532D97F42B}" type="datetimeFigureOut">
              <a:rPr lang="en-US" smtClean="0"/>
              <a:pPr>
                <a:defRPr/>
              </a:pPr>
              <a:t>30/09/2017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240A9B-A470-418B-A89F-86B008456368}"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fld id="{9FF777BC-380B-4D72-8735-358CBBD569CB}" type="datetimeFigureOut">
              <a:rPr lang="en-US" smtClean="0"/>
              <a:pPr>
                <a:defRPr/>
              </a:pPr>
              <a:t>30/09/2017</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335CF202-AF4C-44EB-8E89-15A61E0ED8AA}"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fld id="{9FF777BC-380B-4D72-8735-358CBBD569CB}" type="datetimeFigureOut">
              <a:rPr lang="en-US" smtClean="0"/>
              <a:pPr>
                <a:defRPr/>
              </a:pPr>
              <a:t>30/09/2017</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335CF202-AF4C-44EB-8E89-15A61E0ED8AA}"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25438"/>
            <a:ext cx="8229600" cy="9271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fld id="{9FF777BC-380B-4D72-8735-358CBBD569CB}" type="datetimeFigureOut">
              <a:rPr lang="en-US" smtClean="0"/>
              <a:pPr>
                <a:defRPr/>
              </a:pPr>
              <a:t>30/09/2017</a:t>
            </a:fld>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335CF202-AF4C-44EB-8E89-15A61E0ED8AA}"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39763" y="0"/>
            <a:ext cx="6310312" cy="960438"/>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417638"/>
            <a:ext cx="8229600" cy="4708525"/>
          </a:xfrm>
        </p:spPr>
        <p:txBody>
          <a:bodyPr/>
          <a:lstStyle/>
          <a:p>
            <a:r>
              <a:rPr lang="en-US" smtClean="0"/>
              <a:t>Click icon to add SmartArt graphic</a:t>
            </a:r>
            <a:endParaRPr lang="en-US"/>
          </a:p>
        </p:txBody>
      </p:sp>
      <p:sp>
        <p:nvSpPr>
          <p:cNvPr id="4" name="Date Placeholder 3"/>
          <p:cNvSpPr>
            <a:spLocks noGrp="1"/>
          </p:cNvSpPr>
          <p:nvPr>
            <p:ph type="dt" sz="half" idx="10"/>
          </p:nvPr>
        </p:nvSpPr>
        <p:spPr>
          <a:xfrm>
            <a:off x="1006475" y="6540500"/>
            <a:ext cx="2133600" cy="250825"/>
          </a:xfrm>
        </p:spPr>
        <p:txBody>
          <a:bodyPr/>
          <a:lstStyle>
            <a:lvl1pPr>
              <a:defRPr/>
            </a:lvl1pPr>
          </a:lstStyle>
          <a:p>
            <a:endParaRPr lang="en-US"/>
          </a:p>
        </p:txBody>
      </p:sp>
      <p:sp>
        <p:nvSpPr>
          <p:cNvPr id="5" name="Footer Placeholder 4"/>
          <p:cNvSpPr>
            <a:spLocks noGrp="1"/>
          </p:cNvSpPr>
          <p:nvPr>
            <p:ph type="ftr" sz="quarter" idx="11"/>
          </p:nvPr>
        </p:nvSpPr>
        <p:spPr>
          <a:xfrm>
            <a:off x="6400800" y="6540500"/>
            <a:ext cx="2255838" cy="250825"/>
          </a:xfrm>
        </p:spPr>
        <p:txBody>
          <a:bodyPr/>
          <a:lstStyle>
            <a:lvl1pPr>
              <a:defRPr/>
            </a:lvl1pPr>
          </a:lstStyle>
          <a:p>
            <a:endParaRPr lang="en-US"/>
          </a:p>
        </p:txBody>
      </p:sp>
      <p:sp>
        <p:nvSpPr>
          <p:cNvPr id="6" name="Slide Number Placeholder 5"/>
          <p:cNvSpPr>
            <a:spLocks noGrp="1"/>
          </p:cNvSpPr>
          <p:nvPr>
            <p:ph type="sldNum" sz="quarter" idx="12"/>
          </p:nvPr>
        </p:nvSpPr>
        <p:spPr>
          <a:xfrm>
            <a:off x="449263" y="6521450"/>
            <a:ext cx="457200" cy="250825"/>
          </a:xfrm>
        </p:spPr>
        <p:txBody>
          <a:bodyPr/>
          <a:lstStyle>
            <a:lvl1pPr>
              <a:defRPr/>
            </a:lvl1pPr>
          </a:lstStyle>
          <a:p>
            <a:fld id="{D6D2E29C-DFF9-488F-9EA2-24B8B22A7262}" type="slidenum">
              <a:rPr lang="en-US"/>
              <a:pPr/>
              <a:t>‹#›</a:t>
            </a:fld>
            <a:endParaRPr lang="en-US"/>
          </a:p>
        </p:txBody>
      </p:sp>
    </p:spTree>
    <p:extLst>
      <p:ext uri="{BB962C8B-B14F-4D97-AF65-F5344CB8AC3E}">
        <p14:creationId xmlns:p14="http://schemas.microsoft.com/office/powerpoint/2010/main" val="169004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352928" cy="576000"/>
          </a:xfrm>
        </p:spPr>
        <p:txBody>
          <a:bodyPr/>
          <a:lstStyle>
            <a:lvl1pPr>
              <a:defRPr sz="3200">
                <a:solidFill>
                  <a:schemeClr val="tx2">
                    <a:lumMod val="60000"/>
                    <a:lumOff val="40000"/>
                  </a:schemeClr>
                </a:solidFill>
              </a:defRPr>
            </a:lvl1pPr>
          </a:lstStyle>
          <a:p>
            <a:r>
              <a:rPr lang="en-US" smtClean="0"/>
              <a:t>Click to edit Master title style</a:t>
            </a:r>
            <a:endParaRPr lang="en-US"/>
          </a:p>
        </p:txBody>
      </p:sp>
      <p:sp>
        <p:nvSpPr>
          <p:cNvPr id="3" name="Content Placeholder 2"/>
          <p:cNvSpPr>
            <a:spLocks noGrp="1"/>
          </p:cNvSpPr>
          <p:nvPr>
            <p:ph idx="1"/>
          </p:nvPr>
        </p:nvSpPr>
        <p:spPr>
          <a:xfrm>
            <a:off x="395536" y="980728"/>
            <a:ext cx="8352928" cy="514543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8FA2942-D6E8-4407-B160-98B0A7C5931E}" type="datetimeFigureOut">
              <a:rPr lang="en-US" smtClean="0"/>
              <a:pPr>
                <a:defRPr/>
              </a:pPr>
              <a:t>30/09/2017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nguyentheanh</a:t>
            </a:r>
            <a:endParaRPr lang="en-US"/>
          </a:p>
        </p:txBody>
      </p:sp>
      <p:sp>
        <p:nvSpPr>
          <p:cNvPr id="6" name="Slide Number Placeholder 5"/>
          <p:cNvSpPr>
            <a:spLocks noGrp="1"/>
          </p:cNvSpPr>
          <p:nvPr>
            <p:ph type="sldNum" sz="quarter" idx="12"/>
          </p:nvPr>
        </p:nvSpPr>
        <p:spPr/>
        <p:txBody>
          <a:bodyPr/>
          <a:lstStyle>
            <a:lvl1pPr>
              <a:defRPr/>
            </a:lvl1pPr>
          </a:lstStyle>
          <a:p>
            <a:pPr>
              <a:defRPr/>
            </a:pPr>
            <a:fld id="{B8D8474D-3210-475F-AA08-3EEB05809BD1}"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98DCEF-F64A-4F6D-930F-51DCAB47E136}" type="datetimeFigureOut">
              <a:rPr lang="en-US" smtClean="0"/>
              <a:pPr>
                <a:defRPr/>
              </a:pPr>
              <a:t>30/09/2017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97C269-4B88-4F9B-BE74-0AB571A5EE2A}"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A3490CE3-00A2-4085-B12A-F5595100F863}" type="datetimeFigureOut">
              <a:rPr lang="en-US" smtClean="0"/>
              <a:pPr>
                <a:defRPr/>
              </a:pPr>
              <a:t>30/09/2017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2F56DF8-0273-4839-96D8-E957978CC852}"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152400"/>
            <a:ext cx="8686800" cy="457200"/>
          </a:xfrm>
        </p:spPr>
        <p:txBody>
          <a:bodyPr/>
          <a:lstStyle>
            <a:lvl1pPr algn="ctr">
              <a:defRPr sz="2400"/>
            </a:lvl1pPr>
          </a:lstStyle>
          <a:p>
            <a:r>
              <a:rPr lang="en-US" smtClean="0"/>
              <a:t>CLICK TO EDIT MASTER TITLE STYLE</a:t>
            </a:r>
            <a:endParaRPr lang="en-US"/>
          </a:p>
        </p:txBody>
      </p:sp>
      <p:sp>
        <p:nvSpPr>
          <p:cNvPr id="4" name="Content Placeholder 3"/>
          <p:cNvSpPr>
            <a:spLocks noGrp="1"/>
          </p:cNvSpPr>
          <p:nvPr>
            <p:ph sz="half" idx="2"/>
          </p:nvPr>
        </p:nvSpPr>
        <p:spPr>
          <a:xfrm>
            <a:off x="228600" y="1371600"/>
            <a:ext cx="4206240" cy="5029200"/>
          </a:xfrm>
        </p:spPr>
        <p:txBody>
          <a:bodyPr/>
          <a:lstStyle>
            <a:lvl1pPr marL="222250" indent="-222250" algn="just">
              <a:defRPr sz="2400"/>
            </a:lvl1pPr>
            <a:lvl2pPr algn="just">
              <a:defRPr sz="2000"/>
            </a:lvl2pPr>
            <a:lvl3pPr algn="just">
              <a:defRPr sz="1800"/>
            </a:lvl3pPr>
            <a:lvl4pPr algn="just">
              <a:defRPr sz="1600"/>
            </a:lvl4pPr>
            <a:lvl5pPr algn="just">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4" y="1371600"/>
            <a:ext cx="4297680" cy="5029200"/>
          </a:xfrm>
        </p:spPr>
        <p:txBody>
          <a:bodyPr/>
          <a:lstStyle>
            <a:lvl1pPr marL="222250" indent="-222250" algn="just">
              <a:defRPr sz="2400"/>
            </a:lvl1pPr>
            <a:lvl2pPr algn="just">
              <a:defRPr sz="2000"/>
            </a:lvl2pPr>
            <a:lvl3pPr algn="just">
              <a:defRPr sz="1800"/>
            </a:lvl3pPr>
            <a:lvl4pPr algn="just">
              <a:defRPr sz="1600"/>
            </a:lvl4pPr>
            <a:lvl5pPr algn="just">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476999"/>
            <a:ext cx="2133600" cy="244475"/>
          </a:xfrm>
        </p:spPr>
        <p:txBody>
          <a:bodyPr/>
          <a:lstStyle>
            <a:lvl1pPr>
              <a:defRPr/>
            </a:lvl1pPr>
          </a:lstStyle>
          <a:p>
            <a:pPr>
              <a:defRPr/>
            </a:pPr>
            <a:fld id="{9FF777BC-380B-4D72-8735-358CBBD569CB}" type="datetimeFigureOut">
              <a:rPr lang="en-US" smtClean="0"/>
              <a:pPr>
                <a:defRPr/>
              </a:pPr>
              <a:t>30/09/2017</a:t>
            </a:fld>
            <a:endParaRPr lang="en-US"/>
          </a:p>
        </p:txBody>
      </p:sp>
      <p:sp>
        <p:nvSpPr>
          <p:cNvPr id="8" name="Footer Placeholder 7"/>
          <p:cNvSpPr>
            <a:spLocks noGrp="1"/>
          </p:cNvSpPr>
          <p:nvPr>
            <p:ph type="ftr" sz="quarter" idx="11"/>
          </p:nvPr>
        </p:nvSpPr>
        <p:spPr>
          <a:xfrm>
            <a:off x="3124200" y="6476999"/>
            <a:ext cx="2895600" cy="24447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476999"/>
            <a:ext cx="2133600" cy="244475"/>
          </a:xfrm>
        </p:spPr>
        <p:txBody>
          <a:bodyPr/>
          <a:lstStyle>
            <a:lvl1pPr>
              <a:defRPr/>
            </a:lvl1pPr>
          </a:lstStyle>
          <a:p>
            <a:pPr>
              <a:defRPr/>
            </a:pPr>
            <a:fld id="{335CF202-AF4C-44EB-8E89-15A61E0ED8AA}" type="slidenum">
              <a:rPr lang="en-US" smtClean="0"/>
              <a:pPr>
                <a:defRPr/>
              </a:pPr>
              <a:t>‹#›</a:t>
            </a:fld>
            <a:endParaRPr lang="en-US"/>
          </a:p>
        </p:txBody>
      </p:sp>
      <p:sp>
        <p:nvSpPr>
          <p:cNvPr id="11" name="AutoShape 3"/>
          <p:cNvSpPr>
            <a:spLocks noChangeArrowheads="1"/>
          </p:cNvSpPr>
          <p:nvPr/>
        </p:nvSpPr>
        <p:spPr bwMode="auto">
          <a:xfrm>
            <a:off x="5555346" y="737176"/>
            <a:ext cx="3108960" cy="47235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defRPr/>
            </a:pPr>
            <a:r>
              <a:rPr lang="en-US" b="0" smtClean="0">
                <a:solidFill>
                  <a:srgbClr val="000000"/>
                </a:solidFill>
              </a:rPr>
              <a:t>Thông</a:t>
            </a:r>
            <a:r>
              <a:rPr lang="en-US" b="0" baseline="0" smtClean="0">
                <a:solidFill>
                  <a:srgbClr val="000000"/>
                </a:solidFill>
              </a:rPr>
              <a:t> tư số …</a:t>
            </a:r>
            <a:r>
              <a:rPr lang="en-US" b="0" smtClean="0">
                <a:solidFill>
                  <a:srgbClr val="000000"/>
                </a:solidFill>
              </a:rPr>
              <a:t>/2015/TT-BXD</a:t>
            </a:r>
            <a:endParaRPr lang="vi-VN" b="0"/>
          </a:p>
        </p:txBody>
      </p:sp>
      <p:sp>
        <p:nvSpPr>
          <p:cNvPr id="12" name="AutoShape 5"/>
          <p:cNvSpPr>
            <a:spLocks noChangeArrowheads="1"/>
          </p:cNvSpPr>
          <p:nvPr/>
        </p:nvSpPr>
        <p:spPr bwMode="auto">
          <a:xfrm>
            <a:off x="380999" y="746701"/>
            <a:ext cx="3108960" cy="472350"/>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eaLnBrk="0" hangingPunct="0">
              <a:defRPr/>
            </a:pPr>
            <a:r>
              <a:rPr lang="en-US" b="0" smtClean="0">
                <a:solidFill>
                  <a:srgbClr val="000000"/>
                </a:solidFill>
              </a:rPr>
              <a:t>Thông</a:t>
            </a:r>
            <a:r>
              <a:rPr lang="en-US" b="0" baseline="0" smtClean="0">
                <a:solidFill>
                  <a:srgbClr val="000000"/>
                </a:solidFill>
              </a:rPr>
              <a:t> tư số </a:t>
            </a:r>
            <a:r>
              <a:rPr lang="en-US" b="0" smtClean="0">
                <a:solidFill>
                  <a:srgbClr val="000000"/>
                </a:solidFill>
              </a:rPr>
              <a:t>04/2010/TT-BXD</a:t>
            </a:r>
            <a:endParaRPr lang="en-US" b="0">
              <a:solidFill>
                <a:srgbClr val="000000"/>
              </a:solidFill>
            </a:endParaRPr>
          </a:p>
        </p:txBody>
      </p:sp>
      <p:sp>
        <p:nvSpPr>
          <p:cNvPr id="13" name="Freeform 12"/>
          <p:cNvSpPr>
            <a:spLocks/>
          </p:cNvSpPr>
          <p:nvPr/>
        </p:nvSpPr>
        <p:spPr bwMode="gray">
          <a:xfrm>
            <a:off x="3577319" y="609600"/>
            <a:ext cx="903288" cy="620713"/>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a:extLst/>
        </p:spPr>
        <p:txBody>
          <a:bodyPr/>
          <a:lstStyle/>
          <a:p>
            <a:pPr>
              <a:defRPr/>
            </a:pPr>
            <a:endParaRPr lang="vi-VN"/>
          </a:p>
        </p:txBody>
      </p:sp>
      <p:sp>
        <p:nvSpPr>
          <p:cNvPr id="14" name="Freeform 13"/>
          <p:cNvSpPr>
            <a:spLocks/>
          </p:cNvSpPr>
          <p:nvPr/>
        </p:nvSpPr>
        <p:spPr bwMode="gray">
          <a:xfrm flipH="1">
            <a:off x="4589691" y="620713"/>
            <a:ext cx="903288" cy="620712"/>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a:extLst/>
        </p:spPr>
        <p:txBody>
          <a:bodyPr/>
          <a:lstStyle/>
          <a:p>
            <a:pPr>
              <a:defRPr/>
            </a:pPr>
            <a:endParaRPr lang="vi-VN"/>
          </a:p>
        </p:txBody>
      </p:sp>
      <p:cxnSp>
        <p:nvCxnSpPr>
          <p:cNvPr id="16" name="Straight Connector 15"/>
          <p:cNvCxnSpPr/>
          <p:nvPr/>
        </p:nvCxnSpPr>
        <p:spPr>
          <a:xfrm>
            <a:off x="4538663" y="919956"/>
            <a:ext cx="0" cy="5938044"/>
          </a:xfrm>
          <a:prstGeom prst="line">
            <a:avLst/>
          </a:prstGeom>
        </p:spPr>
        <p:style>
          <a:lnRef idx="1">
            <a:schemeClr val="accent2"/>
          </a:lnRef>
          <a:fillRef idx="0">
            <a:schemeClr val="accent2"/>
          </a:fillRef>
          <a:effectRef idx="0">
            <a:schemeClr val="accent2"/>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F867F82E-A648-4BE7-A755-26D77F9C575E}" type="datetimeFigureOut">
              <a:rPr lang="en-US" smtClean="0"/>
              <a:pPr>
                <a:defRPr/>
              </a:pPr>
              <a:t>30/09/2017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E1190593-E33B-4B59-8221-A073FBD06744}"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37F693F9-DB41-450A-9B6D-564B37B8D158}" type="datetimeFigureOut">
              <a:rPr lang="en-US" smtClean="0"/>
              <a:pPr>
                <a:defRPr/>
              </a:pPr>
              <a:t>30/09/2017</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AE28B8A-4765-46CE-A199-A0E84025BD1A}"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803B6A2E-86AB-4C9E-9390-C6B3492B94F6}" type="datetimeFigureOut">
              <a:rPr lang="en-US" smtClean="0"/>
              <a:pPr>
                <a:defRPr/>
              </a:pPr>
              <a:t>30/09/2017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D2F12EE-0E11-482F-956D-41E3C9FA21F6}"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17AFAEB5-8EBE-4D67-92D9-3A071D8FFE77}" type="datetimeFigureOut">
              <a:rPr lang="en-US" smtClean="0"/>
              <a:pPr>
                <a:defRPr/>
              </a:pPr>
              <a:t>30/09/2017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42A263B1-0690-4FF6-ADB5-6851BA3A1502}"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9525"/>
            <a:ext cx="9156700" cy="6872288"/>
          </a:xfrm>
          <a:custGeom>
            <a:avLst/>
            <a:gdLst/>
            <a:ahLst/>
            <a:cxnLst>
              <a:cxn ang="0">
                <a:pos x="5766" y="605"/>
              </a:cxn>
              <a:cxn ang="0">
                <a:pos x="5768" y="4325"/>
              </a:cxn>
              <a:cxn ang="0">
                <a:pos x="1082" y="4329"/>
              </a:cxn>
              <a:cxn ang="0">
                <a:pos x="13" y="3351"/>
              </a:cxn>
              <a:cxn ang="0">
                <a:pos x="0" y="0"/>
              </a:cxn>
              <a:cxn ang="0">
                <a:pos x="2428" y="7"/>
              </a:cxn>
              <a:cxn ang="0">
                <a:pos x="5766" y="605"/>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w="9525">
            <a:noFill/>
            <a:round/>
            <a:headEnd/>
            <a:tailEnd/>
          </a:ln>
          <a:effectLst/>
        </p:spPr>
        <p:txBody>
          <a:bodyPr/>
          <a:lstStyle/>
          <a:p>
            <a:endParaRPr lang="en-US"/>
          </a:p>
        </p:txBody>
      </p:sp>
      <p:sp>
        <p:nvSpPr>
          <p:cNvPr id="1033" name="Freeform 9"/>
          <p:cNvSpPr>
            <a:spLocks/>
          </p:cNvSpPr>
          <p:nvPr/>
        </p:nvSpPr>
        <p:spPr bwMode="gray">
          <a:xfrm>
            <a:off x="-4763" y="5500688"/>
            <a:ext cx="1441451" cy="1358900"/>
          </a:xfrm>
          <a:custGeom>
            <a:avLst/>
            <a:gdLst/>
            <a:ahLst/>
            <a:cxnLst>
              <a:cxn ang="0">
                <a:pos x="0" y="0"/>
              </a:cxn>
              <a:cxn ang="0">
                <a:pos x="0" y="1100"/>
              </a:cxn>
              <a:cxn ang="0">
                <a:pos x="1089" y="1100"/>
              </a:cxn>
              <a:cxn ang="0">
                <a:pos x="0" y="0"/>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w="9525">
            <a:noFill/>
            <a:round/>
            <a:headEnd/>
            <a:tailEnd/>
          </a:ln>
          <a:effectLst/>
        </p:spPr>
        <p:txBody>
          <a:bodyPr/>
          <a:lstStyle/>
          <a:p>
            <a:endParaRPr lang="en-US"/>
          </a:p>
        </p:txBody>
      </p:sp>
      <p:sp>
        <p:nvSpPr>
          <p:cNvPr id="1037" name="Line 13"/>
          <p:cNvSpPr>
            <a:spLocks noChangeShapeType="1"/>
          </p:cNvSpPr>
          <p:nvPr/>
        </p:nvSpPr>
        <p:spPr bwMode="gray">
          <a:xfrm>
            <a:off x="527050" y="0"/>
            <a:ext cx="0" cy="59102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38" name="Line 14"/>
          <p:cNvSpPr>
            <a:spLocks noChangeShapeType="1"/>
          </p:cNvSpPr>
          <p:nvPr/>
        </p:nvSpPr>
        <p:spPr bwMode="gray">
          <a:xfrm>
            <a:off x="1677988" y="0"/>
            <a:ext cx="0" cy="68326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39" name="Line 15"/>
          <p:cNvSpPr>
            <a:spLocks noChangeShapeType="1"/>
          </p:cNvSpPr>
          <p:nvPr/>
        </p:nvSpPr>
        <p:spPr bwMode="gray">
          <a:xfrm>
            <a:off x="2830513" y="0"/>
            <a:ext cx="0" cy="68611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0" name="Line 16"/>
          <p:cNvSpPr>
            <a:spLocks noChangeShapeType="1"/>
          </p:cNvSpPr>
          <p:nvPr/>
        </p:nvSpPr>
        <p:spPr bwMode="gray">
          <a:xfrm>
            <a:off x="3983038" y="0"/>
            <a:ext cx="0" cy="68754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1" name="Line 17"/>
          <p:cNvSpPr>
            <a:spLocks noChangeShapeType="1"/>
          </p:cNvSpPr>
          <p:nvPr/>
        </p:nvSpPr>
        <p:spPr bwMode="gray">
          <a:xfrm>
            <a:off x="5133975" y="388938"/>
            <a:ext cx="0" cy="6486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2" name="Line 18"/>
          <p:cNvSpPr>
            <a:spLocks noChangeShapeType="1"/>
          </p:cNvSpPr>
          <p:nvPr/>
        </p:nvSpPr>
        <p:spPr bwMode="gray">
          <a:xfrm>
            <a:off x="6286500" y="619125"/>
            <a:ext cx="0" cy="6256338"/>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3" name="Line 19"/>
          <p:cNvSpPr>
            <a:spLocks noChangeShapeType="1"/>
          </p:cNvSpPr>
          <p:nvPr/>
        </p:nvSpPr>
        <p:spPr bwMode="gray">
          <a:xfrm>
            <a:off x="7439025" y="773113"/>
            <a:ext cx="0" cy="6102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4" name="Line 20"/>
          <p:cNvSpPr>
            <a:spLocks noChangeShapeType="1"/>
          </p:cNvSpPr>
          <p:nvPr/>
        </p:nvSpPr>
        <p:spPr bwMode="gray">
          <a:xfrm>
            <a:off x="8591550" y="900113"/>
            <a:ext cx="0" cy="59753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6" name="Line 22"/>
          <p:cNvSpPr>
            <a:spLocks noChangeShapeType="1"/>
          </p:cNvSpPr>
          <p:nvPr/>
        </p:nvSpPr>
        <p:spPr bwMode="gray">
          <a:xfrm rot="5400000">
            <a:off x="2595563" y="-2176463"/>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7" name="Line 23"/>
          <p:cNvSpPr>
            <a:spLocks noChangeShapeType="1"/>
          </p:cNvSpPr>
          <p:nvPr/>
        </p:nvSpPr>
        <p:spPr bwMode="gray">
          <a:xfrm rot="5400000">
            <a:off x="4578350" y="-303688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8" name="Line 24"/>
          <p:cNvSpPr>
            <a:spLocks noChangeShapeType="1"/>
          </p:cNvSpPr>
          <p:nvPr/>
        </p:nvSpPr>
        <p:spPr bwMode="gray">
          <a:xfrm rot="5400000">
            <a:off x="4578350" y="-1912937"/>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49" name="Line 25"/>
          <p:cNvSpPr>
            <a:spLocks noChangeShapeType="1"/>
          </p:cNvSpPr>
          <p:nvPr/>
        </p:nvSpPr>
        <p:spPr bwMode="gray">
          <a:xfrm rot="5400000">
            <a:off x="4579938" y="-788988"/>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0" name="Line 26"/>
          <p:cNvSpPr>
            <a:spLocks noChangeShapeType="1"/>
          </p:cNvSpPr>
          <p:nvPr/>
        </p:nvSpPr>
        <p:spPr bwMode="gray">
          <a:xfrm rot="5400000">
            <a:off x="4579938" y="334962"/>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1" name="Line 27"/>
          <p:cNvSpPr>
            <a:spLocks noChangeShapeType="1"/>
          </p:cNvSpPr>
          <p:nvPr/>
        </p:nvSpPr>
        <p:spPr bwMode="gray">
          <a:xfrm rot="5400000">
            <a:off x="4905376" y="1824037"/>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p:spPr>
        <p:txBody>
          <a:bodyPr/>
          <a:lstStyle/>
          <a:p>
            <a:endParaRPr lang="en-US"/>
          </a:p>
        </p:txBody>
      </p:sp>
      <p:sp>
        <p:nvSpPr>
          <p:cNvPr id="1052" name="Rectangle 28"/>
          <p:cNvSpPr>
            <a:spLocks noChangeArrowheads="1"/>
          </p:cNvSpPr>
          <p:nvPr/>
        </p:nvSpPr>
        <p:spPr bwMode="gray">
          <a:xfrm>
            <a:off x="4005263" y="2692400"/>
            <a:ext cx="1128712" cy="1079500"/>
          </a:xfrm>
          <a:prstGeom prst="rect">
            <a:avLst/>
          </a:prstGeom>
          <a:solidFill>
            <a:srgbClr val="FFFFFF">
              <a:alpha val="25000"/>
            </a:srgbClr>
          </a:solidFill>
          <a:ln w="9525">
            <a:noFill/>
            <a:miter lim="800000"/>
            <a:headEnd/>
            <a:tailEnd/>
          </a:ln>
          <a:effectLst/>
        </p:spPr>
        <p:txBody>
          <a:bodyPr wrap="none" anchor="ctr"/>
          <a:lstStyle/>
          <a:p>
            <a:endParaRPr lang="en-US"/>
          </a:p>
        </p:txBody>
      </p:sp>
      <p:sp>
        <p:nvSpPr>
          <p:cNvPr id="1053" name="Rectangle 29"/>
          <p:cNvSpPr>
            <a:spLocks noChangeArrowheads="1"/>
          </p:cNvSpPr>
          <p:nvPr/>
        </p:nvSpPr>
        <p:spPr bwMode="gray">
          <a:xfrm>
            <a:off x="7459663" y="4937125"/>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54" name="Rectangle 30"/>
          <p:cNvSpPr>
            <a:spLocks noChangeArrowheads="1"/>
          </p:cNvSpPr>
          <p:nvPr/>
        </p:nvSpPr>
        <p:spPr bwMode="gray">
          <a:xfrm>
            <a:off x="549275" y="3808413"/>
            <a:ext cx="1128713" cy="1079500"/>
          </a:xfrm>
          <a:prstGeom prst="rect">
            <a:avLst/>
          </a:prstGeom>
          <a:solidFill>
            <a:srgbClr val="FFFFFF">
              <a:alpha val="20000"/>
            </a:srgbClr>
          </a:solidFill>
          <a:ln w="9525">
            <a:noFill/>
            <a:miter lim="800000"/>
            <a:headEnd/>
            <a:tailEnd/>
          </a:ln>
          <a:effectLst/>
        </p:spPr>
        <p:txBody>
          <a:bodyPr wrap="none" anchor="ctr"/>
          <a:lstStyle/>
          <a:p>
            <a:endParaRPr lang="en-US"/>
          </a:p>
        </p:txBody>
      </p:sp>
      <p:sp>
        <p:nvSpPr>
          <p:cNvPr id="1055" name="Rectangle 31"/>
          <p:cNvSpPr>
            <a:spLocks noChangeArrowheads="1"/>
          </p:cNvSpPr>
          <p:nvPr/>
        </p:nvSpPr>
        <p:spPr bwMode="gray">
          <a:xfrm>
            <a:off x="6307138" y="6064250"/>
            <a:ext cx="1128712" cy="796925"/>
          </a:xfrm>
          <a:prstGeom prst="rect">
            <a:avLst/>
          </a:prstGeom>
          <a:solidFill>
            <a:srgbClr val="FFFFFF">
              <a:alpha val="20000"/>
            </a:srgbClr>
          </a:solidFill>
          <a:ln w="9525">
            <a:noFill/>
            <a:miter lim="800000"/>
            <a:headEnd/>
            <a:tailEnd/>
          </a:ln>
          <a:effectLst/>
        </p:spPr>
        <p:txBody>
          <a:bodyPr wrap="none" anchor="ctr"/>
          <a:lstStyle/>
          <a:p>
            <a:endParaRPr lang="en-US"/>
          </a:p>
        </p:txBody>
      </p:sp>
      <p:sp>
        <p:nvSpPr>
          <p:cNvPr id="1056" name="Rectangle 32"/>
          <p:cNvSpPr>
            <a:spLocks noChangeArrowheads="1"/>
          </p:cNvSpPr>
          <p:nvPr/>
        </p:nvSpPr>
        <p:spPr bwMode="gray">
          <a:xfrm>
            <a:off x="2846388" y="0"/>
            <a:ext cx="1128712" cy="404813"/>
          </a:xfrm>
          <a:prstGeom prst="rect">
            <a:avLst/>
          </a:prstGeom>
          <a:solidFill>
            <a:srgbClr val="FFFFFF">
              <a:alpha val="39999"/>
            </a:srgbClr>
          </a:solidFill>
          <a:ln w="9525">
            <a:noFill/>
            <a:miter lim="800000"/>
            <a:headEnd/>
            <a:tailEnd/>
          </a:ln>
          <a:effectLst/>
        </p:spPr>
        <p:txBody>
          <a:bodyPr wrap="none" anchor="ctr"/>
          <a:lstStyle/>
          <a:p>
            <a:endParaRPr lang="en-US"/>
          </a:p>
        </p:txBody>
      </p:sp>
      <p:sp>
        <p:nvSpPr>
          <p:cNvPr id="1057" name="Rectangle 33"/>
          <p:cNvSpPr>
            <a:spLocks noChangeArrowheads="1"/>
          </p:cNvSpPr>
          <p:nvPr/>
        </p:nvSpPr>
        <p:spPr bwMode="gray">
          <a:xfrm>
            <a:off x="2852738" y="4938713"/>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58" name="Rectangle 34"/>
          <p:cNvSpPr>
            <a:spLocks noChangeArrowheads="1"/>
          </p:cNvSpPr>
          <p:nvPr/>
        </p:nvSpPr>
        <p:spPr bwMode="gray">
          <a:xfrm>
            <a:off x="6300788" y="1566863"/>
            <a:ext cx="1120775" cy="1079500"/>
          </a:xfrm>
          <a:prstGeom prst="rect">
            <a:avLst/>
          </a:prstGeom>
          <a:solidFill>
            <a:srgbClr val="FFFFFF">
              <a:alpha val="30000"/>
            </a:srgbClr>
          </a:solidFill>
          <a:ln w="9525">
            <a:noFill/>
            <a:miter lim="800000"/>
            <a:headEnd/>
            <a:tailEnd/>
          </a:ln>
          <a:effectLst/>
        </p:spPr>
        <p:txBody>
          <a:bodyPr wrap="none" anchor="ctr"/>
          <a:lstStyle/>
          <a:p>
            <a:endParaRPr lang="en-US"/>
          </a:p>
        </p:txBody>
      </p:sp>
      <p:sp>
        <p:nvSpPr>
          <p:cNvPr id="1027" name="Rectangle 3"/>
          <p:cNvSpPr>
            <a:spLocks noGrp="1" noChangeArrowheads="1"/>
          </p:cNvSpPr>
          <p:nvPr>
            <p:ph type="body" idx="1"/>
          </p:nvPr>
        </p:nvSpPr>
        <p:spPr bwMode="gray">
          <a:xfrm>
            <a:off x="457200" y="759667"/>
            <a:ext cx="8229600" cy="55828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gray">
          <a:xfrm>
            <a:off x="457200" y="6411913"/>
            <a:ext cx="2133600" cy="309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9FF777BC-380B-4D72-8735-358CBBD569CB}" type="datetimeFigureOut">
              <a:rPr lang="en-US" smtClean="0"/>
              <a:pPr>
                <a:defRPr/>
              </a:pPr>
              <a:t>30/09/2017</a:t>
            </a:fld>
            <a:endParaRPr lang="en-US"/>
          </a:p>
        </p:txBody>
      </p:sp>
      <p:sp>
        <p:nvSpPr>
          <p:cNvPr id="1029" name="Rectangle 5"/>
          <p:cNvSpPr>
            <a:spLocks noGrp="1" noChangeArrowheads="1"/>
          </p:cNvSpPr>
          <p:nvPr>
            <p:ph type="ftr" sz="quarter" idx="3"/>
          </p:nvPr>
        </p:nvSpPr>
        <p:spPr bwMode="gray">
          <a:xfrm>
            <a:off x="3124200" y="6411913"/>
            <a:ext cx="2895600" cy="309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gray">
          <a:xfrm>
            <a:off x="6553200" y="6411913"/>
            <a:ext cx="2133600" cy="309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35CF202-AF4C-44EB-8E89-15A61E0ED8AA}" type="slidenum">
              <a:rPr lang="en-US" smtClean="0"/>
              <a:pPr>
                <a:defRPr/>
              </a:pPr>
              <a:t>‹#›</a:t>
            </a:fld>
            <a:endParaRPr lang="en-US"/>
          </a:p>
        </p:txBody>
      </p:sp>
      <p:sp>
        <p:nvSpPr>
          <p:cNvPr id="1060" name="Freeform 36"/>
          <p:cNvSpPr>
            <a:spLocks/>
          </p:cNvSpPr>
          <p:nvPr/>
        </p:nvSpPr>
        <p:spPr bwMode="gray">
          <a:xfrm>
            <a:off x="4041775" y="0"/>
            <a:ext cx="5105400" cy="739775"/>
          </a:xfrm>
          <a:custGeom>
            <a:avLst/>
            <a:gdLst/>
            <a:ahLst/>
            <a:cxnLst>
              <a:cxn ang="0">
                <a:pos x="3130" y="453"/>
              </a:cxn>
              <a:cxn ang="0">
                <a:pos x="3130" y="0"/>
              </a:cxn>
              <a:cxn ang="0">
                <a:pos x="0" y="0"/>
              </a:cxn>
              <a:cxn ang="0">
                <a:pos x="3130" y="453"/>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w="9525">
            <a:noFill/>
            <a:round/>
            <a:headEnd/>
            <a:tailEnd/>
          </a:ln>
          <a:effectLst/>
        </p:spPr>
        <p:txBody>
          <a:bodyPr/>
          <a:lstStyle/>
          <a:p>
            <a:endParaRPr lang="en-US"/>
          </a:p>
        </p:txBody>
      </p:sp>
      <p:sp>
        <p:nvSpPr>
          <p:cNvPr id="1026" name="Rectangle 2"/>
          <p:cNvSpPr>
            <a:spLocks noGrp="1" noChangeArrowheads="1"/>
          </p:cNvSpPr>
          <p:nvPr>
            <p:ph type="title"/>
          </p:nvPr>
        </p:nvSpPr>
        <p:spPr bwMode="black">
          <a:xfrm>
            <a:off x="457200" y="103185"/>
            <a:ext cx="8229600" cy="548640"/>
          </a:xfrm>
          <a:prstGeom prst="rect">
            <a:avLst/>
          </a:prstGeom>
          <a:noFill/>
          <a:ln w="9525">
            <a:noFill/>
            <a:miter lim="800000"/>
            <a:headEnd/>
            <a:tailEnd/>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pic>
        <p:nvPicPr>
          <p:cNvPr id="1061" name="Picture 37" descr="water"/>
          <p:cNvPicPr>
            <a:picLocks noChangeAspect="1" noChangeArrowheads="1"/>
          </p:cNvPicPr>
          <p:nvPr/>
        </p:nvPicPr>
        <p:blipFill>
          <a:blip r:embed="rId17"/>
          <a:srcRect l="22409" t="16374" b="27486"/>
          <a:stretch>
            <a:fillRect/>
          </a:stretch>
        </p:blipFill>
        <p:spPr bwMode="gray">
          <a:xfrm rot="786797">
            <a:off x="6629400" y="-381000"/>
            <a:ext cx="2417763" cy="1995488"/>
          </a:xfrm>
          <a:prstGeom prst="rect">
            <a:avLst/>
          </a:prstGeom>
          <a:noFill/>
        </p:spPr>
      </p:pic>
      <p:pic>
        <p:nvPicPr>
          <p:cNvPr id="1062" name="Picture 38" descr="3"/>
          <p:cNvPicPr>
            <a:picLocks noChangeAspect="1" noChangeArrowheads="1"/>
          </p:cNvPicPr>
          <p:nvPr/>
        </p:nvPicPr>
        <p:blipFill>
          <a:blip r:embed="rId18"/>
          <a:srcRect/>
          <a:stretch>
            <a:fillRect/>
          </a:stretch>
        </p:blipFill>
        <p:spPr bwMode="gray">
          <a:xfrm rot="20740733" flipH="1">
            <a:off x="49213" y="5726113"/>
            <a:ext cx="1223962" cy="1371600"/>
          </a:xfrm>
          <a:prstGeom prst="rect">
            <a:avLst/>
          </a:prstGeom>
          <a:noFill/>
        </p:spPr>
      </p:pic>
      <p:sp>
        <p:nvSpPr>
          <p:cNvPr id="33" name="TextBox 32"/>
          <p:cNvSpPr txBox="1"/>
          <p:nvPr/>
        </p:nvSpPr>
        <p:spPr>
          <a:xfrm>
            <a:off x="549275" y="6644631"/>
            <a:ext cx="806631" cy="230832"/>
          </a:xfrm>
          <a:prstGeom prst="rect">
            <a:avLst/>
          </a:prstGeom>
          <a:noFill/>
        </p:spPr>
        <p:txBody>
          <a:bodyPr wrap="none" rtlCol="0">
            <a:spAutoFit/>
          </a:bodyPr>
          <a:lstStyle/>
          <a:p>
            <a:r>
              <a:rPr lang="en-US" sz="900" smtClean="0">
                <a:latin typeface="+mn-lt"/>
              </a:rPr>
              <a:t>www.gxd.vn</a:t>
            </a:r>
            <a:endParaRPr lang="en-US" sz="900">
              <a:latin typeface="+mn-lt"/>
            </a:endParaRPr>
          </a:p>
        </p:txBody>
      </p:sp>
      <p:pic>
        <p:nvPicPr>
          <p:cNvPr id="34" name="Picture 12"/>
          <p:cNvPicPr>
            <a:picLocks noChangeAspect="1"/>
          </p:cNvPicPr>
          <p:nvPr userDrawn="1"/>
        </p:nvPicPr>
        <p:blipFill>
          <a:blip r:embed="rId19">
            <a:extLst>
              <a:ext uri="{28A0092B-C50C-407E-A947-70E740481C1C}">
                <a14:useLocalDpi xmlns:a14="http://schemas.microsoft.com/office/drawing/2010/main" val="0"/>
              </a:ext>
            </a:extLst>
          </a:blip>
          <a:srcRect/>
          <a:stretch>
            <a:fillRect/>
          </a:stretch>
        </p:blipFill>
        <p:spPr bwMode="auto">
          <a:xfrm rot="10800000" flipH="1" flipV="1">
            <a:off x="8385175" y="6355976"/>
            <a:ext cx="363538"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13"/>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7645400" y="6360739"/>
            <a:ext cx="3667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14"/>
          <p:cNvPicPr>
            <a:picLocks noChangeAspect="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7275513" y="6360739"/>
            <a:ext cx="369887"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15"/>
          <p:cNvPicPr>
            <a:picLocks noChangeAspect="1"/>
          </p:cNvPicPr>
          <p:nvPr userDrawn="1"/>
        </p:nvPicPr>
        <p:blipFill>
          <a:blip r:embed="rId22">
            <a:extLst>
              <a:ext uri="{28A0092B-C50C-407E-A947-70E740481C1C}">
                <a14:useLocalDpi xmlns:a14="http://schemas.microsoft.com/office/drawing/2010/main" val="0"/>
              </a:ext>
            </a:extLst>
          </a:blip>
          <a:srcRect/>
          <a:stretch>
            <a:fillRect/>
          </a:stretch>
        </p:blipFill>
        <p:spPr bwMode="auto">
          <a:xfrm>
            <a:off x="8012113" y="6355976"/>
            <a:ext cx="369887"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8" r:id="rId15"/>
  </p:sldLayoutIdLst>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txStyles>
    <p:titleStyle>
      <a:lvl1pPr algn="ctr" rtl="0" eaLnBrk="1" fontAlgn="base" hangingPunct="1">
        <a:spcBef>
          <a:spcPct val="0"/>
        </a:spcBef>
        <a:spcAft>
          <a:spcPct val="0"/>
        </a:spcAft>
        <a:defRPr sz="28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52400" y="4572000"/>
            <a:ext cx="5410200" cy="1447800"/>
          </a:xfrm>
        </p:spPr>
        <p:txBody>
          <a:bodyPr>
            <a:noAutofit/>
          </a:bodyPr>
          <a:lstStyle/>
          <a:p>
            <a:pPr>
              <a:lnSpc>
                <a:spcPct val="110000"/>
              </a:lnSpc>
              <a:spcBef>
                <a:spcPts val="0"/>
              </a:spcBef>
              <a:spcAft>
                <a:spcPts val="0"/>
              </a:spcAft>
            </a:pPr>
            <a:r>
              <a:rPr lang="en-US" b="1" smtClean="0">
                <a:solidFill>
                  <a:schemeClr val="tx2">
                    <a:lumMod val="60000"/>
                    <a:lumOff val="40000"/>
                  </a:schemeClr>
                </a:solidFill>
                <a:latin typeface="+mj-lt"/>
              </a:rPr>
              <a:t>Giảng viên: Ths Nguyễn Thế Anh</a:t>
            </a:r>
            <a:endParaRPr lang="en-US" b="1">
              <a:solidFill>
                <a:schemeClr val="tx2">
                  <a:lumMod val="60000"/>
                  <a:lumOff val="40000"/>
                </a:schemeClr>
              </a:solidFill>
              <a:latin typeface="+mj-lt"/>
            </a:endParaRPr>
          </a:p>
          <a:p>
            <a:pPr>
              <a:lnSpc>
                <a:spcPct val="110000"/>
              </a:lnSpc>
              <a:spcBef>
                <a:spcPts val="0"/>
              </a:spcBef>
              <a:spcAft>
                <a:spcPts val="0"/>
              </a:spcAft>
            </a:pPr>
            <a:r>
              <a:rPr lang="en-US" b="1">
                <a:solidFill>
                  <a:schemeClr val="tx2">
                    <a:lumMod val="60000"/>
                    <a:lumOff val="40000"/>
                  </a:schemeClr>
                </a:solidFill>
                <a:latin typeface="+mj-lt"/>
              </a:rPr>
              <a:t>Email: </a:t>
            </a:r>
            <a:r>
              <a:rPr lang="en-US" b="1" smtClean="0">
                <a:solidFill>
                  <a:schemeClr val="tx2">
                    <a:lumMod val="60000"/>
                    <a:lumOff val="40000"/>
                  </a:schemeClr>
                </a:solidFill>
                <a:latin typeface="+mj-lt"/>
              </a:rPr>
              <a:t>theanh@gxd.vn</a:t>
            </a:r>
            <a:endParaRPr lang="en-US" b="1">
              <a:solidFill>
                <a:schemeClr val="tx2">
                  <a:lumMod val="60000"/>
                  <a:lumOff val="40000"/>
                </a:schemeClr>
              </a:solidFill>
              <a:latin typeface="+mj-lt"/>
            </a:endParaRPr>
          </a:p>
          <a:p>
            <a:pPr>
              <a:lnSpc>
                <a:spcPct val="110000"/>
              </a:lnSpc>
              <a:spcBef>
                <a:spcPts val="0"/>
              </a:spcBef>
              <a:spcAft>
                <a:spcPts val="0"/>
              </a:spcAft>
            </a:pPr>
            <a:r>
              <a:rPr lang="en-US" b="1" smtClean="0">
                <a:solidFill>
                  <a:schemeClr val="tx2">
                    <a:lumMod val="60000"/>
                    <a:lumOff val="40000"/>
                  </a:schemeClr>
                </a:solidFill>
                <a:latin typeface="+mj-lt"/>
              </a:rPr>
              <a:t>Giám đốc Trung tâm thông tin, Viện Kinh tế xây dựng</a:t>
            </a:r>
          </a:p>
        </p:txBody>
      </p:sp>
      <p:sp>
        <p:nvSpPr>
          <p:cNvPr id="4" name="Title 3"/>
          <p:cNvSpPr>
            <a:spLocks noGrp="1"/>
          </p:cNvSpPr>
          <p:nvPr>
            <p:ph type="ctrTitle"/>
          </p:nvPr>
        </p:nvSpPr>
        <p:spPr>
          <a:xfrm>
            <a:off x="76200" y="548680"/>
            <a:ext cx="8312224" cy="3888432"/>
          </a:xfrm>
        </p:spPr>
        <p:txBody>
          <a:bodyPr/>
          <a:lstStyle/>
          <a:p>
            <a:pPr>
              <a:lnSpc>
                <a:spcPct val="150000"/>
              </a:lnSpc>
            </a:pPr>
            <a:r>
              <a:rPr lang="en-US" sz="3200" smtClean="0">
                <a:solidFill>
                  <a:srgbClr val="FF0000"/>
                </a:solidFill>
                <a:latin typeface="Arial" pitchFamily="34" charset="0"/>
                <a:cs typeface="Arial" pitchFamily="34" charset="0"/>
              </a:rPr>
              <a:t>CÁC CÂU HỎI VỀ KHÓA HỌC ONLINE</a:t>
            </a:r>
            <a:br>
              <a:rPr lang="en-US" sz="3200" smtClean="0">
                <a:solidFill>
                  <a:srgbClr val="FF0000"/>
                </a:solidFill>
                <a:latin typeface="Arial" pitchFamily="34" charset="0"/>
                <a:cs typeface="Arial" pitchFamily="34" charset="0"/>
              </a:rPr>
            </a:br>
            <a:r>
              <a:rPr lang="en-US" sz="3200" smtClean="0">
                <a:solidFill>
                  <a:schemeClr val="tx2">
                    <a:lumMod val="60000"/>
                    <a:lumOff val="40000"/>
                  </a:schemeClr>
                </a:solidFill>
                <a:latin typeface="Arial" pitchFamily="34" charset="0"/>
                <a:cs typeface="Arial" pitchFamily="34" charset="0"/>
              </a:rPr>
              <a:t>TRÊN HTTP://GXD.EDU.VN</a:t>
            </a:r>
            <a:endParaRPr lang="en-US" sz="2400" b="0">
              <a:solidFill>
                <a:schemeClr val="tx2">
                  <a:lumMod val="60000"/>
                  <a:lumOff val="40000"/>
                </a:schemeClr>
              </a:solidFill>
            </a:endParaRPr>
          </a:p>
        </p:txBody>
      </p:sp>
    </p:spTree>
    <p:extLst>
      <p:ext uri="{BB962C8B-B14F-4D97-AF65-F5344CB8AC3E}">
        <p14:creationId xmlns:p14="http://schemas.microsoft.com/office/powerpoint/2010/main" val="1851992062"/>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solidFill>
                  <a:srgbClr val="FF0000"/>
                </a:solidFill>
              </a:rPr>
              <a:t>Sao em không thấy chuyên đề, bài học tiếp theo?</a:t>
            </a:r>
            <a:endParaRPr lang="en-US" sz="2800" b="0">
              <a:solidFill>
                <a:srgbClr val="FF0000"/>
              </a:solidFill>
            </a:endParaRPr>
          </a:p>
        </p:txBody>
      </p:sp>
      <p:sp>
        <p:nvSpPr>
          <p:cNvPr id="3" name="Content Placeholder 2"/>
          <p:cNvSpPr>
            <a:spLocks noGrp="1"/>
          </p:cNvSpPr>
          <p:nvPr>
            <p:ph idx="1"/>
          </p:nvPr>
        </p:nvSpPr>
        <p:spPr/>
        <p:txBody>
          <a:bodyPr/>
          <a:lstStyle/>
          <a:p>
            <a:pPr algn="just"/>
            <a:r>
              <a:rPr lang="en-US" smtClean="0">
                <a:solidFill>
                  <a:srgbClr val="FF0000"/>
                </a:solidFill>
              </a:rPr>
              <a:t>Câu hỏi</a:t>
            </a:r>
            <a:r>
              <a:rPr lang="en-US" smtClean="0"/>
              <a:t>: </a:t>
            </a:r>
            <a:r>
              <a:rPr lang="vi-VN" smtClean="0"/>
              <a:t>Sao </a:t>
            </a:r>
            <a:r>
              <a:rPr lang="vi-VN"/>
              <a:t>em </a:t>
            </a:r>
            <a:r>
              <a:rPr lang="vi-VN" smtClean="0"/>
              <a:t>chỉ</a:t>
            </a:r>
            <a:r>
              <a:rPr lang="en-US" smtClean="0"/>
              <a:t> thấy</a:t>
            </a:r>
            <a:r>
              <a:rPr lang="vi-VN" smtClean="0"/>
              <a:t> </a:t>
            </a:r>
            <a:r>
              <a:rPr lang="vi-VN"/>
              <a:t>các bài học, video của </a:t>
            </a:r>
            <a:r>
              <a:rPr lang="en-US" smtClean="0"/>
              <a:t>phần</a:t>
            </a:r>
            <a:r>
              <a:rPr lang="vi-VN" smtClean="0"/>
              <a:t> 1, </a:t>
            </a:r>
            <a:r>
              <a:rPr lang="vi-VN"/>
              <a:t>còn các </a:t>
            </a:r>
            <a:r>
              <a:rPr lang="en-US" smtClean="0"/>
              <a:t>phần </a:t>
            </a:r>
            <a:r>
              <a:rPr lang="vi-VN" smtClean="0"/>
              <a:t>tiếp </a:t>
            </a:r>
            <a:r>
              <a:rPr lang="vi-VN"/>
              <a:t>theo thì </a:t>
            </a:r>
            <a:r>
              <a:rPr lang="en-US" smtClean="0"/>
              <a:t>ch</a:t>
            </a:r>
            <a:r>
              <a:rPr lang="vi-VN" smtClean="0"/>
              <a:t>ưa</a:t>
            </a:r>
            <a:r>
              <a:rPr lang="vi-VN"/>
              <a:t> thấy</a:t>
            </a:r>
            <a:r>
              <a:rPr lang="vi-VN" smtClean="0"/>
              <a:t>?</a:t>
            </a:r>
            <a:endParaRPr lang="en-US" smtClean="0"/>
          </a:p>
          <a:p>
            <a:pPr algn="just"/>
            <a:r>
              <a:rPr lang="en-US" smtClean="0">
                <a:solidFill>
                  <a:schemeClr val="tx2">
                    <a:lumMod val="60000"/>
                    <a:lumOff val="40000"/>
                  </a:schemeClr>
                </a:solidFill>
              </a:rPr>
              <a:t>Trả lời</a:t>
            </a:r>
            <a:r>
              <a:rPr lang="en-US" smtClean="0"/>
              <a:t>: </a:t>
            </a:r>
            <a:r>
              <a:rPr lang="vi-VN" smtClean="0"/>
              <a:t>Trên </a:t>
            </a:r>
            <a:r>
              <a:rPr lang="vi-VN"/>
              <a:t>gxd.edu.vn </a:t>
            </a:r>
            <a:r>
              <a:rPr lang="en-US" smtClean="0"/>
              <a:t>là phải</a:t>
            </a:r>
            <a:r>
              <a:rPr lang="vi-VN" smtClean="0"/>
              <a:t> </a:t>
            </a:r>
            <a:r>
              <a:rPr lang="vi-VN"/>
              <a:t>học phải thực </a:t>
            </a:r>
            <a:r>
              <a:rPr lang="vi-VN" smtClean="0"/>
              <a:t>chất</a:t>
            </a:r>
            <a:r>
              <a:rPr lang="en-US" smtClean="0"/>
              <a:t>, đánh giá kiến thức khách quan</a:t>
            </a:r>
            <a:r>
              <a:rPr lang="vi-VN" smtClean="0"/>
              <a:t>. </a:t>
            </a:r>
            <a:r>
              <a:rPr lang="en-US" smtClean="0"/>
              <a:t>B</a:t>
            </a:r>
            <a:r>
              <a:rPr lang="vi-VN" smtClean="0"/>
              <a:t>ạn</a:t>
            </a:r>
            <a:r>
              <a:rPr lang="en-US" smtClean="0"/>
              <a:t> sẽ</a:t>
            </a:r>
            <a:r>
              <a:rPr lang="vi-VN" smtClean="0"/>
              <a:t> </a:t>
            </a:r>
            <a:r>
              <a:rPr lang="vi-VN"/>
              <a:t>phải </a:t>
            </a:r>
            <a:r>
              <a:rPr lang="vi-VN" smtClean="0"/>
              <a:t>làm</a:t>
            </a:r>
            <a:r>
              <a:rPr lang="en-US" smtClean="0"/>
              <a:t> trắc nghiệm</a:t>
            </a:r>
            <a:r>
              <a:rPr lang="vi-VN" smtClean="0"/>
              <a:t> </a:t>
            </a:r>
            <a:r>
              <a:rPr lang="vi-VN"/>
              <a:t>3 lần, nếu kết quả trung bình &gt;5 điểm thì mới </a:t>
            </a:r>
            <a:r>
              <a:rPr lang="en-US" smtClean="0"/>
              <a:t>hiện ra phần tiếp theo</a:t>
            </a:r>
            <a:r>
              <a:rPr lang="vi-VN" smtClean="0"/>
              <a:t>. </a:t>
            </a:r>
            <a:r>
              <a:rPr lang="vi-VN"/>
              <a:t>Không học hời hợt để qua bài được</a:t>
            </a:r>
            <a:r>
              <a:rPr lang="vi-VN" smtClean="0"/>
              <a:t>.</a:t>
            </a:r>
            <a:endParaRPr lang="en-US" smtClean="0"/>
          </a:p>
          <a:p>
            <a:pPr algn="just"/>
            <a:r>
              <a:rPr lang="en-US" smtClean="0">
                <a:solidFill>
                  <a:schemeClr val="tx2">
                    <a:lumMod val="60000"/>
                    <a:lumOff val="40000"/>
                  </a:schemeClr>
                </a:solidFill>
              </a:rPr>
              <a:t>=&gt; Bài học</a:t>
            </a:r>
            <a:r>
              <a:rPr lang="en-US" smtClean="0"/>
              <a:t>: Hãy tập trung làm tốt những gì cần làm ngay, những gì cần đến sẽ đến.</a:t>
            </a:r>
            <a:endParaRPr lang="en-US"/>
          </a:p>
        </p:txBody>
      </p:sp>
    </p:spTree>
    <p:extLst>
      <p:ext uri="{BB962C8B-B14F-4D97-AF65-F5344CB8AC3E}">
        <p14:creationId xmlns:p14="http://schemas.microsoft.com/office/powerpoint/2010/main" val="528154900"/>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solidFill>
                  <a:srgbClr val="FF0000"/>
                </a:solidFill>
              </a:rPr>
              <a:t>Tài khoản </a:t>
            </a:r>
            <a:r>
              <a:rPr lang="en-US" sz="2800" b="0" smtClean="0">
                <a:solidFill>
                  <a:srgbClr val="FF0000"/>
                </a:solidFill>
              </a:rPr>
              <a:t>gxd.edu.vn </a:t>
            </a:r>
            <a:r>
              <a:rPr lang="en-US" sz="2800" b="0" smtClean="0">
                <a:solidFill>
                  <a:srgbClr val="FF0000"/>
                </a:solidFill>
              </a:rPr>
              <a:t>quan trọng thế nào?</a:t>
            </a:r>
            <a:endParaRPr lang="en-US" sz="2800" b="0">
              <a:solidFill>
                <a:srgbClr val="FF0000"/>
              </a:solidFill>
            </a:endParaRPr>
          </a:p>
        </p:txBody>
      </p:sp>
      <p:sp>
        <p:nvSpPr>
          <p:cNvPr id="3" name="Content Placeholder 2"/>
          <p:cNvSpPr>
            <a:spLocks noGrp="1"/>
          </p:cNvSpPr>
          <p:nvPr>
            <p:ph idx="1"/>
          </p:nvPr>
        </p:nvSpPr>
        <p:spPr/>
        <p:txBody>
          <a:bodyPr/>
          <a:lstStyle/>
          <a:p>
            <a:pPr algn="just"/>
            <a:r>
              <a:rPr lang="en-US" smtClean="0"/>
              <a:t>Gxd.edu.vn định hướng sẽ </a:t>
            </a:r>
            <a:r>
              <a:rPr lang="en-US" smtClean="0"/>
              <a:t>lưu trữ </a:t>
            </a:r>
            <a:r>
              <a:rPr lang="en-US" smtClean="0"/>
              <a:t>hồ </a:t>
            </a:r>
            <a:r>
              <a:rPr lang="en-US" smtClean="0"/>
              <a:t>sơ CV quá trình học tập vì sự </a:t>
            </a:r>
            <a:r>
              <a:rPr lang="en-US" smtClean="0"/>
              <a:t>nghiệp lâu dài và khách quan của bạn.</a:t>
            </a:r>
          </a:p>
          <a:p>
            <a:pPr algn="just"/>
            <a:r>
              <a:rPr lang="en-US" smtClean="0"/>
              <a:t>Sau mỗi khóa học bạn sẽ tích lũy 1 chứng nhận hoàn thành khóa học vào hồ sơ tài </a:t>
            </a:r>
            <a:r>
              <a:rPr lang="en-US" smtClean="0"/>
              <a:t>khoản (account) </a:t>
            </a:r>
            <a:r>
              <a:rPr lang="en-US" smtClean="0"/>
              <a:t>của </a:t>
            </a:r>
            <a:r>
              <a:rPr lang="en-US" smtClean="0"/>
              <a:t>mình (bạn sẽ kích vào profile của mình để thấy bộ sưu tập chứng chỉ, chứng nhận)</a:t>
            </a:r>
            <a:endParaRPr lang="en-US" smtClean="0"/>
          </a:p>
          <a:p>
            <a:pPr algn="just"/>
            <a:r>
              <a:rPr lang="en-US" smtClean="0"/>
              <a:t>Có đường link profile để bạn gửi cho người tuyển dụng tham chiếu</a:t>
            </a:r>
          </a:p>
          <a:p>
            <a:pPr algn="just"/>
            <a:r>
              <a:rPr lang="en-US" smtClean="0">
                <a:solidFill>
                  <a:schemeClr val="tx2">
                    <a:lumMod val="60000"/>
                    <a:lumOff val="40000"/>
                  </a:schemeClr>
                </a:solidFill>
              </a:rPr>
              <a:t>=&gt; </a:t>
            </a:r>
            <a:r>
              <a:rPr lang="en-US" smtClean="0">
                <a:solidFill>
                  <a:schemeClr val="tx2">
                    <a:lumMod val="60000"/>
                    <a:lumOff val="40000"/>
                  </a:schemeClr>
                </a:solidFill>
              </a:rPr>
              <a:t>Lời khuyên</a:t>
            </a:r>
            <a:r>
              <a:rPr lang="en-US" smtClean="0"/>
              <a:t>: Nên xác </a:t>
            </a:r>
            <a:r>
              <a:rPr lang="en-US" smtClean="0"/>
              <a:t>định </a:t>
            </a:r>
            <a:r>
              <a:rPr lang="en-US" smtClean="0"/>
              <a:t>xây dựng uy tín, thương hiệu</a:t>
            </a:r>
            <a:r>
              <a:rPr lang="en-US" smtClean="0"/>
              <a:t> </a:t>
            </a:r>
            <a:r>
              <a:rPr lang="en-US" smtClean="0"/>
              <a:t>nghề nghiệp </a:t>
            </a:r>
            <a:r>
              <a:rPr lang="en-US" smtClean="0"/>
              <a:t>lâu dài, hãy đầu tư cho 1 tài khoản lâu dài, làm đẹp.</a:t>
            </a:r>
            <a:endParaRPr lang="en-US"/>
          </a:p>
        </p:txBody>
      </p:sp>
    </p:spTree>
    <p:extLst>
      <p:ext uri="{BB962C8B-B14F-4D97-AF65-F5344CB8AC3E}">
        <p14:creationId xmlns:p14="http://schemas.microsoft.com/office/powerpoint/2010/main" val="3656213822"/>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352928" cy="576000"/>
          </a:xfrm>
        </p:spPr>
        <p:txBody>
          <a:bodyPr/>
          <a:lstStyle/>
          <a:p>
            <a:r>
              <a:rPr lang="en-US" sz="2800" b="0" smtClean="0"/>
              <a:t>Lỡ thi bị điểm kém thì cải thiện điểm thế nào?</a:t>
            </a:r>
            <a:endParaRPr lang="en-US" sz="2800" b="0"/>
          </a:p>
        </p:txBody>
      </p:sp>
      <p:sp>
        <p:nvSpPr>
          <p:cNvPr id="3" name="Content Placeholder 2"/>
          <p:cNvSpPr>
            <a:spLocks noGrp="1"/>
          </p:cNvSpPr>
          <p:nvPr>
            <p:ph idx="1"/>
          </p:nvPr>
        </p:nvSpPr>
        <p:spPr>
          <a:xfrm>
            <a:off x="395536" y="692696"/>
            <a:ext cx="8352928" cy="5433467"/>
          </a:xfrm>
        </p:spPr>
        <p:txBody>
          <a:bodyPr/>
          <a:lstStyle/>
          <a:p>
            <a:pPr algn="just"/>
            <a:r>
              <a:rPr lang="en-US" sz="2600" smtClean="0"/>
              <a:t>Điểm của bạn là trung bình của 3 lần thi gần nhất. </a:t>
            </a:r>
            <a:r>
              <a:rPr lang="vi-VN" sz="2600" smtClean="0"/>
              <a:t>Kết quả bài</a:t>
            </a:r>
            <a:r>
              <a:rPr lang="en-US" sz="2600" smtClean="0"/>
              <a:t> thi</a:t>
            </a:r>
            <a:r>
              <a:rPr lang="vi-VN" sz="2600" smtClean="0"/>
              <a:t> </a:t>
            </a:r>
            <a:r>
              <a:rPr lang="en-US" sz="2600" smtClean="0"/>
              <a:t>mới</a:t>
            </a:r>
            <a:r>
              <a:rPr lang="vi-VN" sz="2600" smtClean="0"/>
              <a:t> sẽ thay thế </a:t>
            </a:r>
            <a:r>
              <a:rPr lang="en-US" sz="2600" smtClean="0"/>
              <a:t>kết quả</a:t>
            </a:r>
            <a:r>
              <a:rPr lang="vi-VN" sz="2600" smtClean="0"/>
              <a:t> 1 bài đã làm</a:t>
            </a:r>
            <a:r>
              <a:rPr lang="en-US" sz="2600" smtClean="0"/>
              <a:t>.</a:t>
            </a:r>
          </a:p>
          <a:p>
            <a:pPr algn="just"/>
            <a:r>
              <a:rPr lang="en-US" sz="2600" smtClean="0"/>
              <a:t>Hãy làm trắc nghiệm</a:t>
            </a:r>
            <a:r>
              <a:rPr lang="vi-VN" sz="2600" smtClean="0"/>
              <a:t> đến khi điểm trung bình của bạn </a:t>
            </a:r>
            <a:r>
              <a:rPr lang="en-US" sz="2600" smtClean="0"/>
              <a:t>trên </a:t>
            </a:r>
            <a:r>
              <a:rPr lang="vi-VN" sz="2600" smtClean="0"/>
              <a:t>5</a:t>
            </a:r>
            <a:r>
              <a:rPr lang="en-US" sz="2600" smtClean="0"/>
              <a:t>0 (5 điểm)</a:t>
            </a:r>
            <a:r>
              <a:rPr lang="vi-VN" sz="2600" smtClean="0"/>
              <a:t>.</a:t>
            </a:r>
            <a:r>
              <a:rPr lang="en-US" sz="2600" smtClean="0"/>
              <a:t> Như vậy cũng là tích lũy thêm.</a:t>
            </a:r>
          </a:p>
          <a:p>
            <a:pPr algn="just"/>
            <a:r>
              <a:rPr lang="en-US" sz="2600" smtClean="0"/>
              <a:t>Hình sau là 1 bạn không qua bài (60+0+50)/3 &lt; 50</a:t>
            </a:r>
            <a:endParaRPr lang="vi-VN" sz="2600"/>
          </a:p>
        </p:txBody>
      </p:sp>
      <p:pic>
        <p:nvPicPr>
          <p:cNvPr id="2050" name="Picture 2" descr="kết quả thi trắc nghiệm on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275407"/>
            <a:ext cx="8266238" cy="30987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2750911"/>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wipe(down)">
                                      <p:cBhvr>
                                        <p:cTn id="2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t>Triết lý tính điểm trên gxd.edu.vn như thế nào?</a:t>
            </a:r>
            <a:endParaRPr lang="en-US" sz="2800" b="0"/>
          </a:p>
        </p:txBody>
      </p:sp>
      <p:sp>
        <p:nvSpPr>
          <p:cNvPr id="3" name="Content Placeholder 2"/>
          <p:cNvSpPr>
            <a:spLocks noGrp="1"/>
          </p:cNvSpPr>
          <p:nvPr>
            <p:ph idx="1"/>
          </p:nvPr>
        </p:nvSpPr>
        <p:spPr>
          <a:xfrm>
            <a:off x="395536" y="980728"/>
            <a:ext cx="8352928" cy="5145435"/>
          </a:xfrm>
        </p:spPr>
        <p:txBody>
          <a:bodyPr/>
          <a:lstStyle/>
          <a:p>
            <a:pPr algn="just">
              <a:buFont typeface="Wingdings" pitchFamily="2" charset="2"/>
              <a:buChar char="Ø"/>
            </a:pPr>
            <a:r>
              <a:rPr lang="en-US" smtClean="0"/>
              <a:t>Bản thân thầy Nguyễn Thế Anh cũng dày công nghiên cứu các đề tài khoa học, luận án, luận văn… trình bày về thi trắc nghiệm khách quan. Tìm tòi, nghiên cứu để có giải pháp tối ưu nhất.</a:t>
            </a:r>
          </a:p>
          <a:p>
            <a:pPr algn="just">
              <a:buFont typeface="Wingdings" pitchFamily="2" charset="2"/>
              <a:buChar char="Ø"/>
            </a:pPr>
            <a:r>
              <a:rPr lang="en-US" smtClean="0"/>
              <a:t>Các kỹ sư GXD nghiên cứu, lập trình các thuật toán để đánh giá chất lượng các câu hỏi</a:t>
            </a:r>
          </a:p>
          <a:p>
            <a:pPr algn="just">
              <a:buFont typeface="Wingdings" pitchFamily="2" charset="2"/>
              <a:buChar char="Ø"/>
            </a:pPr>
            <a:r>
              <a:rPr lang="en-US" smtClean="0"/>
              <a:t>Các câu hỏi mỗi lần thi được trộn ngẫu nhiên và đảo vị trí đáp án. Nên người thi phải có kiến thức thực, rất khó học vẹt, ăn may.</a:t>
            </a:r>
            <a:endParaRPr lang="vi-VN"/>
          </a:p>
        </p:txBody>
      </p:sp>
    </p:spTree>
    <p:extLst>
      <p:ext uri="{BB962C8B-B14F-4D97-AF65-F5344CB8AC3E}">
        <p14:creationId xmlns:p14="http://schemas.microsoft.com/office/powerpoint/2010/main" val="3557100412"/>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t>Triết lý tính điểm trên gxd.edu.vn như thế nào?</a:t>
            </a:r>
            <a:endParaRPr lang="en-US" sz="2800" b="0"/>
          </a:p>
        </p:txBody>
      </p:sp>
      <p:sp>
        <p:nvSpPr>
          <p:cNvPr id="3" name="Content Placeholder 2"/>
          <p:cNvSpPr>
            <a:spLocks noGrp="1"/>
          </p:cNvSpPr>
          <p:nvPr>
            <p:ph idx="1"/>
          </p:nvPr>
        </p:nvSpPr>
        <p:spPr>
          <a:xfrm>
            <a:off x="395536" y="980728"/>
            <a:ext cx="8352928" cy="5145435"/>
          </a:xfrm>
        </p:spPr>
        <p:txBody>
          <a:bodyPr/>
          <a:lstStyle/>
          <a:p>
            <a:pPr algn="just">
              <a:buFont typeface="Wingdings" pitchFamily="2" charset="2"/>
              <a:buChar char="Ø"/>
            </a:pPr>
            <a:r>
              <a:rPr lang="en-US" smtClean="0"/>
              <a:t>Nguyên lý làm càng nhiều thì khoảng cách giữa kiến thức của bạn và yêu cầu càng ngắn lại.</a:t>
            </a:r>
          </a:p>
          <a:p>
            <a:pPr algn="just">
              <a:buFont typeface="Wingdings" pitchFamily="2" charset="2"/>
              <a:buChar char="Ø"/>
            </a:pPr>
            <a:r>
              <a:rPr lang="en-US" smtClean="0"/>
              <a:t>Nếu coi 1/x là khoảng cách giữa kiến thức của bạn và yêu cầu thực tiễn, x là số lần làm bài thi. Khi số lần thi càng nhiều, thì kiến thức chính là các tình huống (Case Study) bạn tích lũy được càng nhiều. Khoảng trống kiến thức của bạn sẽ tiến đến 0.</a:t>
            </a:r>
            <a:endParaRPr lang="vi-VN"/>
          </a:p>
        </p:txBody>
      </p:sp>
      <p:pic>
        <p:nvPicPr>
          <p:cNvPr id="1026" name="Picture 2" descr="Hình ảnh có li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5085184"/>
            <a:ext cx="2476500" cy="819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882147"/>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heel(1)">
                                      <p:cBhvr>
                                        <p:cTn id="1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smtClean="0"/>
              <a:t>Làm xong bài 1 rồi thì vào đâu làm tiếp bài 2?</a:t>
            </a:r>
            <a:endParaRPr lang="en-US" sz="2800" b="0"/>
          </a:p>
        </p:txBody>
      </p:sp>
      <p:sp>
        <p:nvSpPr>
          <p:cNvPr id="3" name="Content Placeholder 2"/>
          <p:cNvSpPr>
            <a:spLocks noGrp="1"/>
          </p:cNvSpPr>
          <p:nvPr>
            <p:ph idx="1"/>
          </p:nvPr>
        </p:nvSpPr>
        <p:spPr>
          <a:xfrm>
            <a:off x="395536" y="980728"/>
            <a:ext cx="8352928" cy="5145435"/>
          </a:xfrm>
        </p:spPr>
        <p:txBody>
          <a:bodyPr/>
          <a:lstStyle/>
          <a:p>
            <a:pPr algn="just"/>
            <a:r>
              <a:rPr lang="en-US"/>
              <a:t>Câu hỏi: </a:t>
            </a:r>
            <a:r>
              <a:rPr lang="vi-VN"/>
              <a:t>Em làm xong bài 1 được 8/10 rồi thì vào đâu để làm tiếp bài </a:t>
            </a:r>
            <a:r>
              <a:rPr lang="vi-VN" smtClean="0"/>
              <a:t>2?</a:t>
            </a:r>
            <a:endParaRPr lang="vi-VN"/>
          </a:p>
          <a:p>
            <a:pPr algn="just"/>
            <a:r>
              <a:rPr lang="vi-VN"/>
              <a:t>Trả lời: Em phải làm trắc nghiệm tiếp. Cho đến khi đủ điểm trung bình thì mới nổi bài tiếp theo lên. Chắc 1 bài nào trước đó em chưa đạt điểm yêu cầu, nên có thể bài này em đạt 8/10 nhưng điểm trung bình vẫn chưa vượt 5</a:t>
            </a:r>
            <a:r>
              <a:rPr lang="vi-VN" smtClean="0"/>
              <a:t>.</a:t>
            </a:r>
            <a:endParaRPr lang="vi-VN"/>
          </a:p>
        </p:txBody>
      </p:sp>
    </p:spTree>
    <p:extLst>
      <p:ext uri="{BB962C8B-B14F-4D97-AF65-F5344CB8AC3E}">
        <p14:creationId xmlns:p14="http://schemas.microsoft.com/office/powerpoint/2010/main" val="1752759280"/>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z="2800"/>
              <a:t>Tính điểm học trên Gxd.edu.vn như thế nào?</a:t>
            </a:r>
            <a:endParaRPr lang="en-US" sz="2800"/>
          </a:p>
        </p:txBody>
      </p:sp>
      <p:sp>
        <p:nvSpPr>
          <p:cNvPr id="3" name="Content Placeholder 2"/>
          <p:cNvSpPr>
            <a:spLocks noGrp="1"/>
          </p:cNvSpPr>
          <p:nvPr>
            <p:ph idx="1"/>
          </p:nvPr>
        </p:nvSpPr>
        <p:spPr/>
        <p:txBody>
          <a:bodyPr/>
          <a:lstStyle/>
          <a:p>
            <a:pPr algn="just"/>
            <a:r>
              <a:rPr lang="vi-VN" sz="2400"/>
              <a:t>Điểm thi mỗi bài sẽ được cộng </a:t>
            </a:r>
            <a:r>
              <a:rPr lang="vi-VN" sz="2400" smtClean="0"/>
              <a:t>lại</a:t>
            </a:r>
            <a:r>
              <a:rPr lang="en-US" sz="2400" smtClean="0"/>
              <a:t>, chia trung bình</a:t>
            </a:r>
            <a:r>
              <a:rPr lang="vi-VN" sz="2400" smtClean="0"/>
              <a:t> </a:t>
            </a:r>
            <a:r>
              <a:rPr lang="vi-VN" sz="2400"/>
              <a:t>để tính điểm quá trình học </a:t>
            </a:r>
            <a:r>
              <a:rPr lang="vi-VN" sz="2400" smtClean="0"/>
              <a:t>tập</a:t>
            </a:r>
            <a:r>
              <a:rPr lang="en-US" sz="2400" smtClean="0"/>
              <a:t>:</a:t>
            </a:r>
            <a:r>
              <a:rPr lang="vi-VN" sz="2400" smtClean="0"/>
              <a:t> </a:t>
            </a:r>
            <a:r>
              <a:rPr lang="en-US" sz="2400" smtClean="0"/>
              <a:t>C</a:t>
            </a:r>
            <a:r>
              <a:rPr lang="vi-VN" sz="2400" smtClean="0"/>
              <a:t>hiếm </a:t>
            </a:r>
            <a:r>
              <a:rPr lang="vi-VN" sz="2400"/>
              <a:t>60%.</a:t>
            </a:r>
          </a:p>
          <a:p>
            <a:pPr algn="just"/>
            <a:r>
              <a:rPr lang="en-US" sz="2400" smtClean="0"/>
              <a:t>C</a:t>
            </a:r>
            <a:r>
              <a:rPr lang="vi-VN" sz="2400" smtClean="0"/>
              <a:t>uối </a:t>
            </a:r>
            <a:r>
              <a:rPr lang="en-US" sz="2400" smtClean="0"/>
              <a:t>khóa</a:t>
            </a:r>
            <a:r>
              <a:rPr lang="vi-VN" sz="2400"/>
              <a:t> bạn sẽ </a:t>
            </a:r>
            <a:r>
              <a:rPr lang="en-US" sz="2400" smtClean="0"/>
              <a:t>làm</a:t>
            </a:r>
            <a:r>
              <a:rPr lang="vi-VN" sz="2400" smtClean="0"/>
              <a:t> </a:t>
            </a:r>
            <a:r>
              <a:rPr lang="vi-VN" sz="2400"/>
              <a:t>1 bài </a:t>
            </a:r>
            <a:r>
              <a:rPr lang="vi-VN" sz="2400" smtClean="0"/>
              <a:t>thi</a:t>
            </a:r>
            <a:r>
              <a:rPr lang="en-US" sz="2400" smtClean="0"/>
              <a:t>:</a:t>
            </a:r>
            <a:r>
              <a:rPr lang="vi-VN" sz="2400" smtClean="0"/>
              <a:t> </a:t>
            </a:r>
            <a:r>
              <a:rPr lang="en-US" sz="2400" smtClean="0"/>
              <a:t>C</a:t>
            </a:r>
            <a:r>
              <a:rPr lang="vi-VN" sz="2400" smtClean="0"/>
              <a:t>hiếm </a:t>
            </a:r>
            <a:r>
              <a:rPr lang="vi-VN" sz="2400"/>
              <a:t>40%.</a:t>
            </a:r>
          </a:p>
          <a:p>
            <a:pPr algn="just"/>
            <a:r>
              <a:rPr lang="en-US" sz="2400" smtClean="0"/>
              <a:t>Tổng điểm theo tỷ trọng trên, </a:t>
            </a:r>
            <a:r>
              <a:rPr lang="vi-VN" sz="2400" smtClean="0"/>
              <a:t>nếu</a:t>
            </a:r>
            <a:r>
              <a:rPr lang="en-US" sz="2400" smtClean="0"/>
              <a:t> </a:t>
            </a:r>
            <a:r>
              <a:rPr lang="vi-VN" sz="2400" smtClean="0"/>
              <a:t>đạt</a:t>
            </a:r>
            <a:r>
              <a:rPr lang="en-US" sz="2400" smtClean="0"/>
              <a:t> từ</a:t>
            </a:r>
            <a:r>
              <a:rPr lang="vi-VN" sz="2400" smtClean="0"/>
              <a:t> </a:t>
            </a:r>
            <a:r>
              <a:rPr lang="vi-VN" sz="2400"/>
              <a:t>5 trở lên </a:t>
            </a:r>
            <a:r>
              <a:rPr lang="en-US" sz="2400" smtClean="0"/>
              <a:t>gxd.edu.vn</a:t>
            </a:r>
            <a:r>
              <a:rPr lang="vi-VN" sz="2400" smtClean="0"/>
              <a:t> </a:t>
            </a:r>
            <a:r>
              <a:rPr lang="vi-VN" sz="2400"/>
              <a:t>sẽ xuất cho bạn chứng nhận hoàn thành khóa </a:t>
            </a:r>
            <a:r>
              <a:rPr lang="vi-VN" sz="2400" smtClean="0"/>
              <a:t>học.</a:t>
            </a:r>
            <a:r>
              <a:rPr lang="en-US" sz="2400" smtClean="0"/>
              <a:t> </a:t>
            </a:r>
            <a:r>
              <a:rPr lang="vi-VN" sz="2400" smtClean="0"/>
              <a:t>Chứng </a:t>
            </a:r>
            <a:r>
              <a:rPr lang="vi-VN" sz="2400"/>
              <a:t>nhận này với sự nỗ lực của GXD về chất lượng </a:t>
            </a:r>
            <a:r>
              <a:rPr lang="en-US" sz="2400" smtClean="0"/>
              <a:t>đ</a:t>
            </a:r>
            <a:r>
              <a:rPr lang="vi-VN" sz="2400" smtClean="0"/>
              <a:t>ược </a:t>
            </a:r>
            <a:r>
              <a:rPr lang="vi-VN" sz="2400"/>
              <a:t>ghi nhận trên thị trường lao </a:t>
            </a:r>
            <a:r>
              <a:rPr lang="vi-VN" sz="2400" smtClean="0"/>
              <a:t>động</a:t>
            </a:r>
            <a:r>
              <a:rPr lang="en-US" sz="2400" smtClean="0"/>
              <a:t>.</a:t>
            </a:r>
          </a:p>
          <a:p>
            <a:pPr algn="just"/>
            <a:r>
              <a:rPr lang="en-US" sz="2400" smtClean="0"/>
              <a:t>Bạn cũng cần</a:t>
            </a:r>
            <a:r>
              <a:rPr lang="vi-VN" sz="2400" smtClean="0"/>
              <a:t> </a:t>
            </a:r>
            <a:r>
              <a:rPr lang="vi-VN" sz="2400"/>
              <a:t>nỗ </a:t>
            </a:r>
            <a:r>
              <a:rPr lang="vi-VN" sz="2400" smtClean="0"/>
              <a:t>lực</a:t>
            </a:r>
            <a:r>
              <a:rPr lang="en-US" sz="2400" smtClean="0"/>
              <a:t> góp phần vào</a:t>
            </a:r>
            <a:r>
              <a:rPr lang="vi-VN" sz="2400" smtClean="0"/>
              <a:t> </a:t>
            </a:r>
            <a:r>
              <a:rPr lang="vi-VN" sz="2400"/>
              <a:t>sự danh giá của chứng </a:t>
            </a:r>
            <a:r>
              <a:rPr lang="en-US" sz="2400" smtClean="0"/>
              <a:t>nhận</a:t>
            </a:r>
            <a:r>
              <a:rPr lang="vi-VN" sz="2400" smtClean="0"/>
              <a:t> </a:t>
            </a:r>
            <a:r>
              <a:rPr lang="vi-VN" sz="2400"/>
              <a:t>bạn sở hữu. </a:t>
            </a:r>
            <a:r>
              <a:rPr lang="en-US" sz="2400" smtClean="0"/>
              <a:t>Bản thân bạn là nhân tố chính</a:t>
            </a:r>
            <a:r>
              <a:rPr lang="vi-VN" sz="2400" smtClean="0"/>
              <a:t>.</a:t>
            </a:r>
            <a:endParaRPr lang="vi-VN" sz="2400"/>
          </a:p>
          <a:p>
            <a:pPr algn="just"/>
            <a:r>
              <a:rPr lang="vi-VN" sz="2400"/>
              <a:t>GXD sẽ liên tục </a:t>
            </a:r>
            <a:r>
              <a:rPr lang="en-US" sz="2400" smtClean="0"/>
              <a:t>cải tiến phương pháp</a:t>
            </a:r>
            <a:r>
              <a:rPr lang="vi-VN" sz="2400" smtClean="0"/>
              <a:t> </a:t>
            </a:r>
            <a:r>
              <a:rPr lang="vi-VN" sz="2400"/>
              <a:t>chấm điểm, đánh </a:t>
            </a:r>
            <a:r>
              <a:rPr lang="vi-VN" sz="2400" smtClean="0"/>
              <a:t>giá</a:t>
            </a:r>
            <a:r>
              <a:rPr lang="en-US" sz="2400" smtClean="0"/>
              <a:t> kết quả</a:t>
            </a:r>
            <a:r>
              <a:rPr lang="vi-VN" sz="2400" smtClean="0"/>
              <a:t> </a:t>
            </a:r>
            <a:r>
              <a:rPr lang="vi-VN" sz="2400"/>
              <a:t>Khoa </a:t>
            </a:r>
            <a:r>
              <a:rPr lang="vi-VN" sz="2400" smtClean="0"/>
              <a:t>học</a:t>
            </a:r>
            <a:r>
              <a:rPr lang="en-US" sz="2400" smtClean="0"/>
              <a:t>, Khách quan</a:t>
            </a:r>
            <a:r>
              <a:rPr lang="vi-VN" sz="2400" smtClean="0"/>
              <a:t> </a:t>
            </a:r>
            <a:r>
              <a:rPr lang="vi-VN" sz="2400"/>
              <a:t>để cài tiến thuật toán, </a:t>
            </a:r>
            <a:r>
              <a:rPr lang="vi-VN" sz="2400" smtClean="0"/>
              <a:t>đảm </a:t>
            </a:r>
            <a:r>
              <a:rPr lang="vi-VN" sz="2400"/>
              <a:t>bảo đánh giá đúng, lọc ra được những học viên có chất lượng thực </a:t>
            </a:r>
            <a:r>
              <a:rPr lang="vi-VN" sz="2400" smtClean="0"/>
              <a:t>sự</a:t>
            </a:r>
            <a:r>
              <a:rPr lang="en-US" sz="2400" smtClean="0"/>
              <a:t> để giới thiệu tới các nhà tuyển dụng</a:t>
            </a:r>
            <a:r>
              <a:rPr lang="vi-VN" sz="2400" smtClean="0"/>
              <a:t>.</a:t>
            </a:r>
            <a:endParaRPr lang="vi-VN" sz="2400">
              <a:effectLst/>
            </a:endParaRPr>
          </a:p>
        </p:txBody>
      </p:sp>
    </p:spTree>
    <p:extLst>
      <p:ext uri="{BB962C8B-B14F-4D97-AF65-F5344CB8AC3E}">
        <p14:creationId xmlns:p14="http://schemas.microsoft.com/office/powerpoint/2010/main" val="607027409"/>
      </p:ext>
    </p:extLst>
  </p:cSld>
  <p:clrMapOvr>
    <a:masterClrMapping/>
  </p:clrMapOvr>
  <mc:AlternateContent xmlns:mc="http://schemas.openxmlformats.org/markup-compatibility/2006" xmlns:p14="http://schemas.microsoft.com/office/powerpoint/2010/main">
    <mc:Choice Requires="p14">
      <p:transition spd="slow" p14:dur="500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1" name="WordArt 5"/>
          <p:cNvSpPr>
            <a:spLocks noChangeArrowheads="1" noChangeShapeType="1" noTextEdit="1"/>
          </p:cNvSpPr>
          <p:nvPr/>
        </p:nvSpPr>
        <p:spPr bwMode="gray">
          <a:xfrm>
            <a:off x="685800" y="1295400"/>
            <a:ext cx="7777163" cy="1219200"/>
          </a:xfrm>
          <a:prstGeom prst="rect">
            <a:avLst/>
          </a:prstGeom>
        </p:spPr>
        <p:txBody>
          <a:bodyPr wrap="none" fromWordArt="1">
            <a:prstTxWarp prst="textDeflate">
              <a:avLst>
                <a:gd name="adj" fmla="val 0"/>
              </a:avLst>
            </a:prstTxWarp>
          </a:bodyPr>
          <a:lstStyle/>
          <a:p>
            <a:pPr algn="ctr"/>
            <a:r>
              <a:rPr lang="vi-VN" sz="3600" b="1" kern="10" dirty="0">
                <a:ln w="38100">
                  <a:solidFill>
                    <a:srgbClr val="FFFFFF"/>
                  </a:solidFill>
                  <a:round/>
                  <a:headEnd/>
                  <a:tailEnd/>
                </a:ln>
                <a:solidFill>
                  <a:srgbClr val="FF0000"/>
                </a:solidFill>
                <a:effectLst>
                  <a:outerShdw dist="107763" dir="2700000" algn="ctr" rotWithShape="0">
                    <a:srgbClr val="868686">
                      <a:alpha val="50000"/>
                    </a:srgbClr>
                  </a:outerShdw>
                </a:effectLst>
                <a:latin typeface="Arial"/>
                <a:cs typeface="Arial"/>
              </a:rPr>
              <a:t>XIN TRÂN TRỌNG CẢM </a:t>
            </a:r>
            <a:r>
              <a:rPr lang="vi-VN" sz="3600" b="1" kern="10">
                <a:ln w="38100">
                  <a:solidFill>
                    <a:srgbClr val="FFFFFF"/>
                  </a:solidFill>
                  <a:round/>
                  <a:headEnd/>
                  <a:tailEnd/>
                </a:ln>
                <a:solidFill>
                  <a:srgbClr val="FF0000"/>
                </a:solidFill>
                <a:effectLst>
                  <a:outerShdw dist="107763" dir="2700000" algn="ctr" rotWithShape="0">
                    <a:srgbClr val="868686">
                      <a:alpha val="50000"/>
                    </a:srgbClr>
                  </a:outerShdw>
                </a:effectLst>
                <a:latin typeface="Arial"/>
                <a:cs typeface="Arial"/>
              </a:rPr>
              <a:t>ƠN </a:t>
            </a:r>
            <a:r>
              <a:rPr lang="vi-VN" sz="3600" b="1" kern="10" smtClean="0">
                <a:ln w="38100">
                  <a:solidFill>
                    <a:srgbClr val="FFFFFF"/>
                  </a:solidFill>
                  <a:round/>
                  <a:headEnd/>
                  <a:tailEnd/>
                </a:ln>
                <a:solidFill>
                  <a:srgbClr val="FF0000"/>
                </a:solidFill>
                <a:effectLst>
                  <a:outerShdw dist="107763" dir="2700000" algn="ctr" rotWithShape="0">
                    <a:srgbClr val="868686">
                      <a:alpha val="50000"/>
                    </a:srgbClr>
                  </a:outerShdw>
                </a:effectLst>
                <a:latin typeface="Arial"/>
                <a:cs typeface="Arial"/>
              </a:rPr>
              <a:t>!</a:t>
            </a:r>
            <a:endParaRPr lang="en-US" sz="3600" b="1" kern="10" dirty="0">
              <a:ln w="38100">
                <a:solidFill>
                  <a:srgbClr val="FFFFFF"/>
                </a:solidFill>
                <a:round/>
                <a:headEnd/>
                <a:tailEnd/>
              </a:ln>
              <a:solidFill>
                <a:srgbClr val="FF0000"/>
              </a:solidFill>
              <a:effectLst>
                <a:outerShdw dist="107763" dir="2700000" algn="ctr" rotWithShape="0">
                  <a:srgbClr val="868686">
                    <a:alpha val="50000"/>
                  </a:srgbClr>
                </a:outerShdw>
              </a:effectLst>
              <a:latin typeface="Arial"/>
              <a:cs typeface="Arial"/>
            </a:endParaRPr>
          </a:p>
        </p:txBody>
      </p:sp>
      <p:sp>
        <p:nvSpPr>
          <p:cNvPr id="3" name="Rectangle 4"/>
          <p:cNvSpPr txBox="1">
            <a:spLocks noChangeArrowheads="1"/>
          </p:cNvSpPr>
          <p:nvPr/>
        </p:nvSpPr>
        <p:spPr bwMode="auto">
          <a:xfrm>
            <a:off x="422275" y="3095625"/>
            <a:ext cx="8569325" cy="2238375"/>
          </a:xfrm>
          <a:prstGeom prst="rect">
            <a:avLst/>
          </a:prstGeom>
          <a:noFill/>
          <a:ln>
            <a:noFill/>
          </a:ln>
          <a:extLst/>
        </p:spPr>
        <p:txBody>
          <a:bodyPr anchor="b"/>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i="1" smtClean="0">
                <a:solidFill>
                  <a:schemeClr val="tx2"/>
                </a:solidFill>
                <a:latin typeface="+mj-lt"/>
              </a:rPr>
              <a:t>Ths Nguyễn Thế Anh</a:t>
            </a:r>
          </a:p>
          <a:p>
            <a:pPr eaLnBrk="1" hangingPunct="1">
              <a:defRPr/>
            </a:pPr>
            <a:r>
              <a:rPr lang="en-US" sz="2400" i="1" smtClean="0">
                <a:solidFill>
                  <a:schemeClr val="tx2"/>
                </a:solidFill>
                <a:latin typeface="+mj-lt"/>
              </a:rPr>
              <a:t>GĐ Trung tâm thông tin, Viện Kinh tế xây dựng, Bộ Xây dựng</a:t>
            </a:r>
          </a:p>
          <a:p>
            <a:pPr eaLnBrk="1" hangingPunct="1">
              <a:defRPr/>
            </a:pPr>
            <a:r>
              <a:rPr lang="en-US" sz="2400" i="1" smtClean="0">
                <a:solidFill>
                  <a:schemeClr val="tx2"/>
                </a:solidFill>
                <a:latin typeface="+mj-lt"/>
              </a:rPr>
              <a:t>Mobi: 0975 398 111</a:t>
            </a:r>
          </a:p>
          <a:p>
            <a:pPr eaLnBrk="1" hangingPunct="1">
              <a:defRPr/>
            </a:pPr>
            <a:r>
              <a:rPr lang="en-US" sz="2400" i="1" smtClean="0">
                <a:solidFill>
                  <a:schemeClr val="tx2"/>
                </a:solidFill>
                <a:latin typeface="+mj-lt"/>
              </a:rPr>
              <a:t>Email: theanh@gxd.vn - </a:t>
            </a:r>
            <a:r>
              <a:rPr lang="en-US" sz="2400" i="1" smtClean="0">
                <a:solidFill>
                  <a:schemeClr val="tx2"/>
                </a:solidFill>
              </a:rPr>
              <a:t>theanh@moc.gov.vn</a:t>
            </a:r>
          </a:p>
          <a:p>
            <a:pPr>
              <a:defRPr/>
            </a:pPr>
            <a:r>
              <a:rPr lang="en-US" sz="2400" i="1">
                <a:solidFill>
                  <a:schemeClr val="tx2"/>
                </a:solidFill>
                <a:latin typeface="+mj-lt"/>
              </a:rPr>
              <a:t>Facebook: https</a:t>
            </a:r>
            <a:r>
              <a:rPr lang="en-US" sz="2400" i="1" smtClean="0">
                <a:solidFill>
                  <a:schemeClr val="tx2"/>
                </a:solidFill>
                <a:latin typeface="+mj-lt"/>
              </a:rPr>
              <a:t>://facebook.com/dutoangxd</a:t>
            </a:r>
            <a:endParaRPr lang="en-US" sz="2400" i="1" dirty="0" smtClean="0">
              <a:solidFill>
                <a:schemeClr val="tx2"/>
              </a:solidFill>
              <a:latin typeface="+mj-lt"/>
            </a:endParaRPr>
          </a:p>
        </p:txBody>
      </p:sp>
    </p:spTree>
    <p:extLst>
      <p:ext uri="{BB962C8B-B14F-4D97-AF65-F5344CB8AC3E}">
        <p14:creationId xmlns:p14="http://schemas.microsoft.com/office/powerpoint/2010/main" val="667972741"/>
      </p:ext>
    </p:extLst>
  </p:cSld>
  <p:clrMapOvr>
    <a:masterClrMapping/>
  </p:clrMapOvr>
  <mc:AlternateContent xmlns:mc="http://schemas.openxmlformats.org/markup-compatibility/2006" xmlns:p14="http://schemas.microsoft.com/office/powerpoint/2010/main">
    <mc:Choice Requires="p14">
      <p:transition p14:dur="0" advTm="5000"/>
    </mc:Choice>
    <mc:Fallback xmlns="">
      <p:transition advTm="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86021"/>
                                        </p:tgtEl>
                                        <p:attrNameLst>
                                          <p:attrName>r</p:attrName>
                                        </p:attrNameLst>
                                      </p:cBhvr>
                                    </p:animRot>
                                    <p:animRot by="-240000">
                                      <p:cBhvr>
                                        <p:cTn id="7" dur="200" fill="hold">
                                          <p:stCondLst>
                                            <p:cond delay="200"/>
                                          </p:stCondLst>
                                        </p:cTn>
                                        <p:tgtEl>
                                          <p:spTgt spid="86021"/>
                                        </p:tgtEl>
                                        <p:attrNameLst>
                                          <p:attrName>r</p:attrName>
                                        </p:attrNameLst>
                                      </p:cBhvr>
                                    </p:animRot>
                                    <p:animRot by="240000">
                                      <p:cBhvr>
                                        <p:cTn id="8" dur="200" fill="hold">
                                          <p:stCondLst>
                                            <p:cond delay="400"/>
                                          </p:stCondLst>
                                        </p:cTn>
                                        <p:tgtEl>
                                          <p:spTgt spid="86021"/>
                                        </p:tgtEl>
                                        <p:attrNameLst>
                                          <p:attrName>r</p:attrName>
                                        </p:attrNameLst>
                                      </p:cBhvr>
                                    </p:animRot>
                                    <p:animRot by="-240000">
                                      <p:cBhvr>
                                        <p:cTn id="9" dur="200" fill="hold">
                                          <p:stCondLst>
                                            <p:cond delay="600"/>
                                          </p:stCondLst>
                                        </p:cTn>
                                        <p:tgtEl>
                                          <p:spTgt spid="86021"/>
                                        </p:tgtEl>
                                        <p:attrNameLst>
                                          <p:attrName>r</p:attrName>
                                        </p:attrNameLst>
                                      </p:cBhvr>
                                    </p:animRot>
                                    <p:animRot by="120000">
                                      <p:cBhvr>
                                        <p:cTn id="10" dur="200" fill="hold">
                                          <p:stCondLst>
                                            <p:cond delay="800"/>
                                          </p:stCondLst>
                                        </p:cTn>
                                        <p:tgtEl>
                                          <p:spTgt spid="8602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p:bldLst>
  </p:timing>
</p:sld>
</file>

<file path=ppt/theme/theme1.xml><?xml version="1.0" encoding="utf-8"?>
<a:theme xmlns:a="http://schemas.openxmlformats.org/drawingml/2006/main" name="580TGp_general_light">
  <a:themeElements>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ND-32-2015-QLCP-DTXDCT-3-10-2015-nguyentheanh-VKTXD</Template>
  <TotalTime>3661</TotalTime>
  <Words>585</Words>
  <Application>Microsoft Office PowerPoint</Application>
  <PresentationFormat>On-screen Show (4:3)</PresentationFormat>
  <Paragraphs>40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580TGp_general_light</vt:lpstr>
      <vt:lpstr>CÁC CÂU HỎI VỀ KHÓA HỌC ONLINE TRÊN HTTP://GXD.EDU.VN</vt:lpstr>
      <vt:lpstr>Sao em không thấy chuyên đề, bài học tiếp theo?</vt:lpstr>
      <vt:lpstr>Tài khoản gxd.edu.vn quan trọng thế nào?</vt:lpstr>
      <vt:lpstr>Lỡ thi bị điểm kém thì cải thiện điểm thế nào?</vt:lpstr>
      <vt:lpstr>Triết lý tính điểm trên gxd.edu.vn như thế nào?</vt:lpstr>
      <vt:lpstr>Triết lý tính điểm trên gxd.edu.vn như thế nào?</vt:lpstr>
      <vt:lpstr>Làm xong bài 1 rồi thì vào đâu làm tiếp bài 2?</vt:lpstr>
      <vt:lpstr>Tính điểm học trên Gxd.edu.vn như thế nào?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Các câu hỏi về luật chơi trên trang học online</dc:title>
  <dc:subject>Các câu hỏi quy định về luật chơi trên gxd.edu.vn</dc:subject>
  <dc:creator>Nguyen The Anh</dc:creator>
  <cp:keywords>cau hoi;tinh huong;giai dap</cp:keywords>
  <cp:lastModifiedBy>The Anh Nguyen</cp:lastModifiedBy>
  <cp:revision>328</cp:revision>
  <cp:lastPrinted>2016-08-16T03:44:41Z</cp:lastPrinted>
  <dcterms:created xsi:type="dcterms:W3CDTF">2013-09-20T03:25:34Z</dcterms:created>
  <dcterms:modified xsi:type="dcterms:W3CDTF">2017-09-30T01:54:56Z</dcterms:modified>
</cp:coreProperties>
</file>